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9" r:id="rId3"/>
    <p:sldId id="265" r:id="rId4"/>
    <p:sldId id="262" r:id="rId5"/>
    <p:sldId id="279" r:id="rId6"/>
    <p:sldId id="261" r:id="rId7"/>
    <p:sldId id="285" r:id="rId8"/>
    <p:sldId id="287" r:id="rId9"/>
    <p:sldId id="288" r:id="rId10"/>
    <p:sldId id="264" r:id="rId11"/>
    <p:sldId id="258" r:id="rId12"/>
    <p:sldId id="269" r:id="rId13"/>
    <p:sldId id="292" r:id="rId14"/>
    <p:sldId id="281" r:id="rId15"/>
    <p:sldId id="290" r:id="rId16"/>
    <p:sldId id="293" r:id="rId17"/>
    <p:sldId id="277" r:id="rId18"/>
    <p:sldId id="289" r:id="rId19"/>
    <p:sldId id="280" r:id="rId20"/>
    <p:sldId id="271" r:id="rId21"/>
    <p:sldId id="275" r:id="rId22"/>
    <p:sldId id="272" r:id="rId23"/>
    <p:sldId id="274" r:id="rId24"/>
    <p:sldId id="278" r:id="rId25"/>
    <p:sldId id="284" r:id="rId26"/>
    <p:sldId id="282" r:id="rId27"/>
    <p:sldId id="291" r:id="rId28"/>
    <p:sldId id="2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5" d="100"/>
          <a:sy n="65" d="100"/>
        </p:scale>
        <p:origin x="67" y="20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123CD-710C-41D4-A4AB-1B8BCE1CB55B}" type="datetimeFigureOut">
              <a:rPr lang="en-US" smtClean="0"/>
              <a:t>2/22/2015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4976A-C3A6-4F5B-B1E9-A7FC519CF8AB}" type="slidenum">
              <a:rPr lang="en-US" smtClean="0"/>
              <a:t>‹#›</a:t>
            </a:fld>
            <a:endParaRPr lang="en-US"/>
          </a:p>
        </p:txBody>
      </p:sp>
    </p:spTree>
    <p:extLst>
      <p:ext uri="{BB962C8B-B14F-4D97-AF65-F5344CB8AC3E}">
        <p14:creationId xmlns:p14="http://schemas.microsoft.com/office/powerpoint/2010/main" val="269512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4976A-C3A6-4F5B-B1E9-A7FC519CF8AB}" type="slidenum">
              <a:rPr lang="en-US" smtClean="0"/>
              <a:t>1</a:t>
            </a:fld>
            <a:endParaRPr lang="en-US"/>
          </a:p>
        </p:txBody>
      </p:sp>
    </p:spTree>
    <p:extLst>
      <p:ext uri="{BB962C8B-B14F-4D97-AF65-F5344CB8AC3E}">
        <p14:creationId xmlns:p14="http://schemas.microsoft.com/office/powerpoint/2010/main" val="368977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356C7-8C28-4965-BF98-7F9B06BE38A5}" type="datetime1">
              <a:rPr lang="en-US" smtClean="0"/>
              <a:t>2/22/2015</a:t>
            </a:fld>
            <a:endParaRPr lang="en-US"/>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6" name="Slide Number Placeholder 5"/>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305738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FA38-4FFA-4C77-A7FA-C595466C1A7E}" type="datetime1">
              <a:rPr lang="en-US" smtClean="0"/>
              <a:t>2/22/2015</a:t>
            </a:fld>
            <a:endParaRPr lang="en-US"/>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6" name="Slide Number Placeholder 5"/>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43741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39A6-14EC-4433-83E2-73C70B9AE94C}" type="datetime1">
              <a:rPr lang="en-US" smtClean="0"/>
              <a:t>2/22/2015</a:t>
            </a:fld>
            <a:endParaRPr lang="en-US"/>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6" name="Slide Number Placeholder 5"/>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195950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067FD-1D57-4613-B6C9-E316552DE073}" type="datetime1">
              <a:rPr lang="en-US" smtClean="0"/>
              <a:t>2/22/2015</a:t>
            </a:fld>
            <a:endParaRPr lang="en-US"/>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6" name="Slide Number Placeholder 5"/>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293267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FFA16-02CD-4CD8-A509-63622957ACE4}" type="datetime1">
              <a:rPr lang="en-US" smtClean="0"/>
              <a:t>2/22/2015</a:t>
            </a:fld>
            <a:endParaRPr lang="en-US"/>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6" name="Slide Number Placeholder 5"/>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38540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FFDB9-7E74-4EEE-9D3D-9257567F89DE}" type="datetime1">
              <a:rPr lang="en-US" smtClean="0"/>
              <a:t>2/22/2015</a:t>
            </a:fld>
            <a:endParaRPr lang="en-US"/>
          </a:p>
        </p:txBody>
      </p:sp>
      <p:sp>
        <p:nvSpPr>
          <p:cNvPr id="6" name="Footer Placeholder 5"/>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7" name="Slide Number Placeholder 6"/>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133840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E8F040-F636-4C99-A1E8-6D64A344A8D9}" type="datetime1">
              <a:rPr lang="en-US" smtClean="0"/>
              <a:t>2/22/2015</a:t>
            </a:fld>
            <a:endParaRPr lang="en-US"/>
          </a:p>
        </p:txBody>
      </p:sp>
      <p:sp>
        <p:nvSpPr>
          <p:cNvPr id="8" name="Footer Placeholder 7"/>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9" name="Slide Number Placeholder 8"/>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326909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7078D-F395-4FB8-AB39-65FDCAAF4B8C}" type="datetime1">
              <a:rPr lang="en-US" smtClean="0"/>
              <a:t>2/22/2015</a:t>
            </a:fld>
            <a:endParaRPr lang="en-US"/>
          </a:p>
        </p:txBody>
      </p:sp>
      <p:sp>
        <p:nvSpPr>
          <p:cNvPr id="4" name="Footer Placeholder 3"/>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5" name="Slide Number Placeholder 4"/>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51132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33CAC-FDEB-486C-BD51-FCC267CE895C}" type="datetime1">
              <a:rPr lang="en-US" smtClean="0"/>
              <a:t>2/22/2015</a:t>
            </a:fld>
            <a:endParaRPr lang="en-US"/>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4" name="Slide Number Placeholder 3"/>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278132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16090-B89A-4DC5-A47C-A705B759A3C1}" type="datetime1">
              <a:rPr lang="en-US" smtClean="0"/>
              <a:t>2/22/2015</a:t>
            </a:fld>
            <a:endParaRPr lang="en-US"/>
          </a:p>
        </p:txBody>
      </p:sp>
      <p:sp>
        <p:nvSpPr>
          <p:cNvPr id="6" name="Footer Placeholder 5"/>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7" name="Slide Number Placeholder 6"/>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258076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01822-11F8-44EC-8372-26EC5B835379}" type="datetime1">
              <a:rPr lang="en-US" smtClean="0"/>
              <a:t>2/22/2015</a:t>
            </a:fld>
            <a:endParaRPr lang="en-US"/>
          </a:p>
        </p:txBody>
      </p:sp>
      <p:sp>
        <p:nvSpPr>
          <p:cNvPr id="6" name="Footer Placeholder 5"/>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7" name="Slide Number Placeholder 6"/>
          <p:cNvSpPr>
            <a:spLocks noGrp="1"/>
          </p:cNvSpPr>
          <p:nvPr>
            <p:ph type="sldNum" sz="quarter" idx="12"/>
          </p:nvPr>
        </p:nvSpPr>
        <p:spPr/>
        <p:txBody>
          <a:bodyPr/>
          <a:lstStyle/>
          <a:p>
            <a:fld id="{52A4C6BF-EC82-4C00-B8C8-85222F056680}" type="slidenum">
              <a:rPr lang="en-US" smtClean="0"/>
              <a:t>‹#›</a:t>
            </a:fld>
            <a:endParaRPr lang="en-US"/>
          </a:p>
        </p:txBody>
      </p:sp>
    </p:spTree>
    <p:extLst>
      <p:ext uri="{BB962C8B-B14F-4D97-AF65-F5344CB8AC3E}">
        <p14:creationId xmlns:p14="http://schemas.microsoft.com/office/powerpoint/2010/main" val="204325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756F9-2A1F-4521-A5AE-0355BA83AF37}" type="datetime1">
              <a:rPr lang="en-US" smtClean="0"/>
              <a:t>2/22/2015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Diane R. Pagen, LMSW, Rutgers University Graduate School of Social Work, 2015</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4C6BF-EC82-4C00-B8C8-85222F056680}" type="slidenum">
              <a:rPr lang="en-US" smtClean="0"/>
              <a:t>‹#›</a:t>
            </a:fld>
            <a:endParaRPr lang="en-US"/>
          </a:p>
        </p:txBody>
      </p:sp>
    </p:spTree>
    <p:extLst>
      <p:ext uri="{BB962C8B-B14F-4D97-AF65-F5344CB8AC3E}">
        <p14:creationId xmlns:p14="http://schemas.microsoft.com/office/powerpoint/2010/main" val="80558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www.acf.hhs.gov/sites/default/files/ofa/fy_2013_expenditures.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8923"/>
            <a:ext cx="9144000" cy="3041040"/>
          </a:xfrm>
        </p:spPr>
        <p:txBody>
          <a:bodyPr>
            <a:normAutofit fontScale="90000"/>
          </a:bodyPr>
          <a:lstStyle/>
          <a:p>
            <a:r>
              <a:rPr lang="en-US" dirty="0" smtClean="0"/>
              <a:t>Unspent </a:t>
            </a:r>
            <a:br>
              <a:rPr lang="en-US" dirty="0" smtClean="0"/>
            </a:br>
            <a:r>
              <a:rPr lang="en-US" dirty="0" smtClean="0"/>
              <a:t>Temporary Assistance to Needy Families (“welfare”) Block Grants: Nothing to spend it on?</a:t>
            </a:r>
            <a:endParaRPr lang="en-US" dirty="0"/>
          </a:p>
        </p:txBody>
      </p:sp>
      <p:sp>
        <p:nvSpPr>
          <p:cNvPr id="3" name="Subtitle 2"/>
          <p:cNvSpPr>
            <a:spLocks noGrp="1"/>
          </p:cNvSpPr>
          <p:nvPr>
            <p:ph type="subTitle" idx="1"/>
          </p:nvPr>
        </p:nvSpPr>
        <p:spPr>
          <a:xfrm>
            <a:off x="1524000" y="4013518"/>
            <a:ext cx="9144000" cy="1655762"/>
          </a:xfrm>
        </p:spPr>
        <p:txBody>
          <a:bodyPr>
            <a:normAutofit/>
          </a:bodyPr>
          <a:lstStyle/>
          <a:p>
            <a:r>
              <a:rPr lang="en-US" dirty="0" smtClean="0"/>
              <a:t>Presented by Diane R. Pagen, LMSW</a:t>
            </a:r>
          </a:p>
          <a:p>
            <a:r>
              <a:rPr lang="en-US" dirty="0" smtClean="0"/>
              <a:t>Social Worker</a:t>
            </a:r>
          </a:p>
          <a:p>
            <a:r>
              <a:rPr lang="en-US" dirty="0"/>
              <a:t>New York City</a:t>
            </a:r>
          </a:p>
          <a:p>
            <a:endParaRPr lang="en-US" dirty="0"/>
          </a:p>
        </p:txBody>
      </p:sp>
    </p:spTree>
    <p:extLst>
      <p:ext uri="{BB962C8B-B14F-4D97-AF65-F5344CB8AC3E}">
        <p14:creationId xmlns:p14="http://schemas.microsoft.com/office/powerpoint/2010/main" val="197998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890" y="991285"/>
            <a:ext cx="9692640" cy="5509200"/>
          </a:xfrm>
          <a:prstGeom prst="rect">
            <a:avLst/>
          </a:prstGeom>
        </p:spPr>
        <p:txBody>
          <a:bodyPr wrap="square">
            <a:spAutoFit/>
          </a:bodyPr>
          <a:lstStyle/>
          <a:p>
            <a:pPr algn="ctr"/>
            <a:r>
              <a:rPr lang="en-US" sz="3200" dirty="0" smtClean="0"/>
              <a:t>Adequacy (</a:t>
            </a:r>
            <a:r>
              <a:rPr lang="en-US" sz="3200" dirty="0" err="1" smtClean="0"/>
              <a:t>Asa</a:t>
            </a:r>
            <a:r>
              <a:rPr lang="en-US" sz="3200" dirty="0" smtClean="0"/>
              <a:t> Briggs)</a:t>
            </a:r>
          </a:p>
          <a:p>
            <a:pPr algn="ctr"/>
            <a:endParaRPr lang="en-US" sz="3200" dirty="0" smtClean="0"/>
          </a:p>
          <a:p>
            <a:r>
              <a:rPr lang="en-US" sz="3200" dirty="0" smtClean="0"/>
              <a:t>Federal Poverty Line</a:t>
            </a:r>
          </a:p>
          <a:p>
            <a:endParaRPr lang="en-US" sz="3200" dirty="0" smtClean="0"/>
          </a:p>
          <a:p>
            <a:r>
              <a:rPr lang="en-US" sz="3200" dirty="0" smtClean="0"/>
              <a:t>			vs.</a:t>
            </a:r>
          </a:p>
          <a:p>
            <a:endParaRPr lang="en-US" sz="3200" dirty="0"/>
          </a:p>
          <a:p>
            <a:r>
              <a:rPr lang="en-US" sz="3200" dirty="0" smtClean="0"/>
              <a:t>			State Standard of Need</a:t>
            </a:r>
          </a:p>
          <a:p>
            <a:endParaRPr lang="en-US" sz="3200" dirty="0"/>
          </a:p>
          <a:p>
            <a:r>
              <a:rPr lang="en-US" sz="3200" dirty="0" smtClean="0"/>
              <a:t>					vs. </a:t>
            </a:r>
          </a:p>
          <a:p>
            <a:endParaRPr lang="en-US" sz="3200" dirty="0"/>
          </a:p>
          <a:p>
            <a:r>
              <a:rPr lang="en-US" sz="3200" dirty="0" smtClean="0"/>
              <a:t>				maximum Monthly TANF Payment</a:t>
            </a:r>
            <a:endParaRPr lang="en-US" sz="32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23418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740" y="365125"/>
            <a:ext cx="10005060" cy="1475105"/>
          </a:xfrm>
        </p:spPr>
        <p:txBody>
          <a:bodyPr>
            <a:normAutofit fontScale="90000"/>
          </a:bodyPr>
          <a:lstStyle/>
          <a:p>
            <a:r>
              <a:rPr lang="en-US" dirty="0" smtClean="0"/>
              <a:t>	What people need vs. what people get</a:t>
            </a:r>
            <a:br>
              <a:rPr lang="en-US" dirty="0" smtClean="0"/>
            </a:br>
            <a:r>
              <a:rPr lang="en-US" dirty="0"/>
              <a:t/>
            </a:r>
            <a:br>
              <a:rPr lang="en-US" dirty="0"/>
            </a:b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3941749"/>
              </p:ext>
            </p:extLst>
          </p:nvPr>
        </p:nvGraphicFramePr>
        <p:xfrm>
          <a:off x="1203960" y="2454273"/>
          <a:ext cx="10149840" cy="2506616"/>
        </p:xfrm>
        <a:graphic>
          <a:graphicData uri="http://schemas.openxmlformats.org/drawingml/2006/table">
            <a:tbl>
              <a:tblPr firstRow="1" bandRow="1">
                <a:tableStyleId>{5C22544A-7EE6-4342-B048-85BDC9FD1C3A}</a:tableStyleId>
              </a:tblPr>
              <a:tblGrid>
                <a:gridCol w="2537460"/>
                <a:gridCol w="2537460"/>
                <a:gridCol w="2537460"/>
                <a:gridCol w="2537460"/>
              </a:tblGrid>
              <a:tr h="769256">
                <a:tc>
                  <a:txBody>
                    <a:bodyPr/>
                    <a:lstStyle/>
                    <a:p>
                      <a:endParaRPr lang="en-US" dirty="0"/>
                    </a:p>
                  </a:txBody>
                  <a:tcPr/>
                </a:tc>
                <a:tc>
                  <a:txBody>
                    <a:bodyPr/>
                    <a:lstStyle/>
                    <a:p>
                      <a:r>
                        <a:rPr lang="en-US" dirty="0" smtClean="0"/>
                        <a:t>FPL</a:t>
                      </a:r>
                      <a:endParaRPr lang="en-US" dirty="0"/>
                    </a:p>
                  </a:txBody>
                  <a:tcPr/>
                </a:tc>
                <a:tc>
                  <a:txBody>
                    <a:bodyPr/>
                    <a:lstStyle/>
                    <a:p>
                      <a:r>
                        <a:rPr lang="en-US" dirty="0" smtClean="0"/>
                        <a:t>State Standard of Need</a:t>
                      </a:r>
                      <a:endParaRPr lang="en-US" dirty="0"/>
                    </a:p>
                  </a:txBody>
                  <a:tcPr/>
                </a:tc>
                <a:tc>
                  <a:txBody>
                    <a:bodyPr/>
                    <a:lstStyle/>
                    <a:p>
                      <a:r>
                        <a:rPr lang="en-US" dirty="0" smtClean="0"/>
                        <a:t>Maximum monthly</a:t>
                      </a:r>
                      <a:r>
                        <a:rPr lang="en-US" baseline="0" dirty="0" smtClean="0"/>
                        <a:t> TANF benefit</a:t>
                      </a:r>
                      <a:endParaRPr lang="en-US" dirty="0"/>
                    </a:p>
                  </a:txBody>
                  <a:tcPr/>
                </a:tc>
              </a:tr>
              <a:tr h="445680">
                <a:tc>
                  <a:txBody>
                    <a:bodyPr/>
                    <a:lstStyle/>
                    <a:p>
                      <a:r>
                        <a:rPr lang="en-US" sz="3200" dirty="0" smtClean="0"/>
                        <a:t>W</a:t>
                      </a:r>
                      <a:r>
                        <a:rPr lang="en-US" dirty="0" smtClean="0"/>
                        <a:t>yoming</a:t>
                      </a:r>
                      <a:endParaRPr lang="en-US" dirty="0"/>
                    </a:p>
                  </a:txBody>
                  <a:tcPr/>
                </a:tc>
                <a:tc>
                  <a:txBody>
                    <a:bodyPr/>
                    <a:lstStyle/>
                    <a:p>
                      <a:r>
                        <a:rPr lang="en-US" dirty="0" smtClean="0"/>
                        <a:t>$1590</a:t>
                      </a:r>
                      <a:endParaRPr lang="en-US" dirty="0"/>
                    </a:p>
                  </a:txBody>
                  <a:tcPr/>
                </a:tc>
                <a:tc>
                  <a:txBody>
                    <a:bodyPr/>
                    <a:lstStyle/>
                    <a:p>
                      <a:r>
                        <a:rPr lang="en-US" dirty="0" smtClean="0"/>
                        <a:t>----------------</a:t>
                      </a:r>
                      <a:endParaRPr lang="en-US" dirty="0"/>
                    </a:p>
                  </a:txBody>
                  <a:tcPr/>
                </a:tc>
                <a:tc>
                  <a:txBody>
                    <a:bodyPr/>
                    <a:lstStyle/>
                    <a:p>
                      <a:r>
                        <a:rPr lang="en-US" dirty="0" smtClean="0"/>
                        <a:t>$602</a:t>
                      </a:r>
                      <a:endParaRPr lang="en-US" dirty="0"/>
                    </a:p>
                  </a:txBody>
                  <a:tcPr/>
                </a:tc>
              </a:tr>
              <a:tr h="445680">
                <a:tc>
                  <a:txBody>
                    <a:bodyPr/>
                    <a:lstStyle/>
                    <a:p>
                      <a:r>
                        <a:rPr lang="en-US" sz="3200" dirty="0" smtClean="0"/>
                        <a:t>T</a:t>
                      </a:r>
                      <a:r>
                        <a:rPr lang="en-US" dirty="0" smtClean="0"/>
                        <a:t>ennessee</a:t>
                      </a:r>
                      <a:endParaRPr lang="en-US" dirty="0"/>
                    </a:p>
                  </a:txBody>
                  <a:tcPr/>
                </a:tc>
                <a:tc>
                  <a:txBody>
                    <a:bodyPr/>
                    <a:lstStyle/>
                    <a:p>
                      <a:r>
                        <a:rPr lang="en-US" dirty="0" smtClean="0"/>
                        <a:t>$1590</a:t>
                      </a:r>
                      <a:endParaRPr lang="en-US" dirty="0"/>
                    </a:p>
                  </a:txBody>
                  <a:tcPr/>
                </a:tc>
                <a:tc>
                  <a:txBody>
                    <a:bodyPr/>
                    <a:lstStyle/>
                    <a:p>
                      <a:r>
                        <a:rPr lang="en-US" dirty="0" smtClean="0"/>
                        <a:t>$1066</a:t>
                      </a:r>
                      <a:endParaRPr lang="en-US" dirty="0"/>
                    </a:p>
                  </a:txBody>
                  <a:tcPr/>
                </a:tc>
                <a:tc>
                  <a:txBody>
                    <a:bodyPr/>
                    <a:lstStyle/>
                    <a:p>
                      <a:r>
                        <a:rPr lang="en-US" dirty="0" smtClean="0"/>
                        <a:t>$185</a:t>
                      </a:r>
                      <a:endParaRPr lang="en-US" dirty="0"/>
                    </a:p>
                  </a:txBody>
                  <a:tcPr/>
                </a:tc>
              </a:tr>
              <a:tr h="445680">
                <a:tc>
                  <a:txBody>
                    <a:bodyPr/>
                    <a:lstStyle/>
                    <a:p>
                      <a:r>
                        <a:rPr lang="en-US" sz="3200" dirty="0" smtClean="0"/>
                        <a:t>F</a:t>
                      </a:r>
                      <a:r>
                        <a:rPr lang="en-US" dirty="0" smtClean="0"/>
                        <a:t>lorida</a:t>
                      </a:r>
                      <a:endParaRPr lang="en-US" dirty="0"/>
                    </a:p>
                  </a:txBody>
                  <a:tcPr/>
                </a:tc>
                <a:tc>
                  <a:txBody>
                    <a:bodyPr/>
                    <a:lstStyle/>
                    <a:p>
                      <a:r>
                        <a:rPr lang="en-US" dirty="0" smtClean="0"/>
                        <a:t>$1590</a:t>
                      </a:r>
                      <a:endParaRPr lang="en-US" dirty="0"/>
                    </a:p>
                  </a:txBody>
                  <a:tcPr/>
                </a:tc>
                <a:tc>
                  <a:txBody>
                    <a:bodyPr/>
                    <a:lstStyle/>
                    <a:p>
                      <a:r>
                        <a:rPr lang="en-US" dirty="0" smtClean="0"/>
                        <a:t>$303</a:t>
                      </a:r>
                      <a:endParaRPr lang="en-US" dirty="0"/>
                    </a:p>
                  </a:txBody>
                  <a:tcPr/>
                </a:tc>
                <a:tc>
                  <a:txBody>
                    <a:bodyPr/>
                    <a:lstStyle/>
                    <a:p>
                      <a:r>
                        <a:rPr lang="en-US" dirty="0" smtClean="0"/>
                        <a:t>$303</a:t>
                      </a:r>
                      <a:endParaRPr lang="en-US" dirty="0"/>
                    </a:p>
                  </a:txBody>
                  <a:tcPr/>
                </a:tc>
              </a:tr>
            </a:tbl>
          </a:graphicData>
        </a:graphic>
      </p:graphicFrame>
      <p:sp>
        <p:nvSpPr>
          <p:cNvPr id="7" name="Rectangle 6"/>
          <p:cNvSpPr/>
          <p:nvPr/>
        </p:nvSpPr>
        <p:spPr>
          <a:xfrm>
            <a:off x="1600200" y="5124926"/>
            <a:ext cx="8446770" cy="1661993"/>
          </a:xfrm>
          <a:prstGeom prst="rect">
            <a:avLst/>
          </a:prstGeom>
        </p:spPr>
        <p:txBody>
          <a:bodyPr wrap="square">
            <a:spAutoFit/>
          </a:bodyPr>
          <a:lstStyle/>
          <a:p>
            <a:r>
              <a:rPr lang="en-US" sz="2400" i="1" dirty="0" smtClean="0"/>
              <a:t>In these three states, maximum payment is the same for families with no other income source.</a:t>
            </a:r>
          </a:p>
          <a:p>
            <a:endParaRPr lang="en-US" i="1" dirty="0"/>
          </a:p>
          <a:p>
            <a:r>
              <a:rPr lang="en-US" i="1" dirty="0" smtClean="0"/>
              <a:t>Urban Institute, Welfare Rules </a:t>
            </a:r>
            <a:r>
              <a:rPr lang="en-US" i="1" dirty="0" err="1" smtClean="0"/>
              <a:t>Databook</a:t>
            </a:r>
            <a:r>
              <a:rPr lang="en-US" i="1" dirty="0" smtClean="0"/>
              <a:t>, 2012</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744597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Purposes of TANF</a:t>
            </a:r>
            <a:endParaRPr lang="en-US" dirty="0"/>
          </a:p>
        </p:txBody>
      </p:sp>
      <p:sp>
        <p:nvSpPr>
          <p:cNvPr id="3" name="Text Placeholder 2"/>
          <p:cNvSpPr>
            <a:spLocks noGrp="1"/>
          </p:cNvSpPr>
          <p:nvPr>
            <p:ph type="body" idx="1"/>
          </p:nvPr>
        </p:nvSpPr>
        <p:spPr/>
        <p:txBody>
          <a:bodyPr/>
          <a:lstStyle/>
          <a:p>
            <a:r>
              <a:rPr lang="en-US" dirty="0" smtClean="0">
                <a:solidFill>
                  <a:schemeClr val="accent6">
                    <a:lumMod val="75000"/>
                  </a:schemeClr>
                </a:solidFill>
              </a:rPr>
              <a:t>ADC 1935 (Aid to Dependent Children)</a:t>
            </a:r>
            <a:endParaRPr lang="en-US" dirty="0">
              <a:solidFill>
                <a:schemeClr val="accent6">
                  <a:lumMod val="75000"/>
                </a:schemeClr>
              </a:solidFill>
            </a:endParaRPr>
          </a:p>
        </p:txBody>
      </p:sp>
      <p:sp>
        <p:nvSpPr>
          <p:cNvPr id="4" name="Content Placeholder 3"/>
          <p:cNvSpPr>
            <a:spLocks noGrp="1"/>
          </p:cNvSpPr>
          <p:nvPr>
            <p:ph sz="half" idx="2"/>
          </p:nvPr>
        </p:nvSpPr>
        <p:spPr>
          <a:xfrm>
            <a:off x="839788" y="2505075"/>
            <a:ext cx="5157787" cy="1415415"/>
          </a:xfrm>
        </p:spPr>
        <p:txBody>
          <a:bodyPr/>
          <a:lstStyle/>
          <a:p>
            <a:r>
              <a:rPr lang="en-US" dirty="0" smtClean="0"/>
              <a:t>Provide a small income to needy families so that children can be cared for in their own homes.</a:t>
            </a:r>
            <a:endParaRPr lang="en-US" dirty="0"/>
          </a:p>
        </p:txBody>
      </p:sp>
      <p:sp>
        <p:nvSpPr>
          <p:cNvPr id="5" name="Text Placeholder 4"/>
          <p:cNvSpPr>
            <a:spLocks noGrp="1"/>
          </p:cNvSpPr>
          <p:nvPr>
            <p:ph type="body" sz="quarter" idx="3"/>
          </p:nvPr>
        </p:nvSpPr>
        <p:spPr>
          <a:xfrm>
            <a:off x="6172200" y="1383983"/>
            <a:ext cx="5183188" cy="823912"/>
          </a:xfrm>
        </p:spPr>
        <p:txBody>
          <a:bodyPr/>
          <a:lstStyle/>
          <a:p>
            <a:r>
              <a:rPr lang="en-US" dirty="0" smtClean="0">
                <a:solidFill>
                  <a:schemeClr val="accent6">
                    <a:lumMod val="75000"/>
                  </a:schemeClr>
                </a:solidFill>
              </a:rPr>
              <a:t>TANF 2015</a:t>
            </a:r>
            <a:endParaRPr lang="en-US" dirty="0">
              <a:solidFill>
                <a:schemeClr val="accent6">
                  <a:lumMod val="75000"/>
                </a:schemeClr>
              </a:solidFill>
            </a:endParaRPr>
          </a:p>
        </p:txBody>
      </p:sp>
      <p:sp>
        <p:nvSpPr>
          <p:cNvPr id="6" name="Content Placeholder 5"/>
          <p:cNvSpPr>
            <a:spLocks noGrp="1"/>
          </p:cNvSpPr>
          <p:nvPr>
            <p:ph sz="quarter" idx="4"/>
          </p:nvPr>
        </p:nvSpPr>
        <p:spPr/>
        <p:txBody>
          <a:bodyPr>
            <a:normAutofit fontScale="92500" lnSpcReduction="10000"/>
          </a:bodyPr>
          <a:lstStyle/>
          <a:p>
            <a:r>
              <a:rPr lang="en-US" dirty="0" smtClean="0"/>
              <a:t>Assisting needy families so that children can be cared for in their own homes.</a:t>
            </a:r>
          </a:p>
          <a:p>
            <a:r>
              <a:rPr lang="en-US" dirty="0" smtClean="0"/>
              <a:t>Preventative measures for out of wedlock pregnancy</a:t>
            </a:r>
          </a:p>
          <a:p>
            <a:r>
              <a:rPr lang="en-US" dirty="0" smtClean="0"/>
              <a:t>The encouragement of two parent families</a:t>
            </a:r>
          </a:p>
          <a:p>
            <a:r>
              <a:rPr lang="en-US" dirty="0" smtClean="0"/>
              <a:t>The reduction of the dependency of needy parents by assisting with job preparation.</a:t>
            </a:r>
            <a:endParaRPr lang="en-US" dirty="0"/>
          </a:p>
        </p:txBody>
      </p:sp>
      <p:sp>
        <p:nvSpPr>
          <p:cNvPr id="7" name="Footer Placeholder 6"/>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81701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71550"/>
          </a:xfrm>
        </p:spPr>
        <p:txBody>
          <a:bodyPr/>
          <a:lstStyle/>
          <a:p>
            <a:r>
              <a:rPr lang="en-US" b="1" dirty="0" smtClean="0"/>
              <a:t>Behavior modification </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253526" y="457200"/>
            <a:ext cx="6172200" cy="4873625"/>
          </a:xfrm>
        </p:spPr>
      </p:pic>
      <p:sp>
        <p:nvSpPr>
          <p:cNvPr id="4" name="Text Placeholder 3"/>
          <p:cNvSpPr>
            <a:spLocks noGrp="1"/>
          </p:cNvSpPr>
          <p:nvPr>
            <p:ph type="body" sz="half" idx="2"/>
          </p:nvPr>
        </p:nvSpPr>
        <p:spPr>
          <a:xfrm>
            <a:off x="839788" y="1518442"/>
            <a:ext cx="3932237" cy="4539458"/>
          </a:xfrm>
        </p:spPr>
        <p:txBody>
          <a:bodyPr>
            <a:normAutofit fontScale="85000" lnSpcReduction="20000"/>
          </a:bodyPr>
          <a:lstStyle/>
          <a:p>
            <a:endParaRPr lang="en-US" dirty="0" smtClean="0"/>
          </a:p>
          <a:p>
            <a:r>
              <a:rPr lang="en-US" sz="1900" dirty="0" smtClean="0"/>
              <a:t>TANF category spending, national totals*:</a:t>
            </a:r>
          </a:p>
          <a:p>
            <a:r>
              <a:rPr lang="en-US" sz="1900" dirty="0" smtClean="0"/>
              <a:t> </a:t>
            </a:r>
          </a:p>
          <a:p>
            <a:r>
              <a:rPr lang="en-US" sz="2400" dirty="0" smtClean="0"/>
              <a:t>Prevention of out of wedlock pregnancies (including family cap in select states)</a:t>
            </a:r>
          </a:p>
          <a:p>
            <a:r>
              <a:rPr lang="en-US" sz="2400" dirty="0" smtClean="0"/>
              <a:t>$1,088,089,290</a:t>
            </a:r>
          </a:p>
          <a:p>
            <a:endParaRPr lang="en-US" dirty="0"/>
          </a:p>
          <a:p>
            <a:r>
              <a:rPr lang="en-US" sz="2400" dirty="0" smtClean="0"/>
              <a:t>Two parent family formation and maintenance</a:t>
            </a:r>
          </a:p>
          <a:p>
            <a:r>
              <a:rPr lang="en-US" sz="2400" dirty="0" smtClean="0"/>
              <a:t>$192,988,042</a:t>
            </a:r>
          </a:p>
          <a:p>
            <a:endParaRPr lang="en-US" sz="2400" dirty="0"/>
          </a:p>
          <a:p>
            <a:r>
              <a:rPr lang="en-US" sz="2400" dirty="0" smtClean="0"/>
              <a:t>Other</a:t>
            </a:r>
          </a:p>
          <a:p>
            <a:r>
              <a:rPr lang="en-US" sz="2400" dirty="0" smtClean="0"/>
              <a:t>$2,148,235,351</a:t>
            </a:r>
          </a:p>
          <a:p>
            <a:r>
              <a:rPr lang="en-US" sz="1900" dirty="0" smtClean="0"/>
              <a:t>	*federal portion only, 2013</a:t>
            </a:r>
          </a:p>
          <a:p>
            <a:endParaRPr lang="en-US" sz="19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
        <p:nvSpPr>
          <p:cNvPr id="6" name="TextBox 5"/>
          <p:cNvSpPr txBox="1"/>
          <p:nvPr/>
        </p:nvSpPr>
        <p:spPr>
          <a:xfrm>
            <a:off x="6096000" y="5459998"/>
            <a:ext cx="5939326" cy="338554"/>
          </a:xfrm>
          <a:prstGeom prst="rect">
            <a:avLst/>
          </a:prstGeom>
          <a:noFill/>
        </p:spPr>
        <p:txBody>
          <a:bodyPr wrap="square" rtlCol="0">
            <a:spAutoFit/>
          </a:bodyPr>
          <a:lstStyle/>
          <a:p>
            <a:r>
              <a:rPr lang="en-US" sz="1600" dirty="0" smtClean="0"/>
              <a:t>Two humans born to unwed parents before TANF</a:t>
            </a:r>
            <a:endParaRPr lang="en-US" sz="1600" dirty="0"/>
          </a:p>
        </p:txBody>
      </p:sp>
    </p:spTree>
    <p:extLst>
      <p:ext uri="{BB962C8B-B14F-4D97-AF65-F5344CB8AC3E}">
        <p14:creationId xmlns:p14="http://schemas.microsoft.com/office/powerpoint/2010/main" val="6377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68" y="3006090"/>
            <a:ext cx="3932237" cy="1600200"/>
          </a:xfrm>
        </p:spPr>
        <p:txBody>
          <a:bodyPr>
            <a:normAutofit fontScale="90000"/>
          </a:bodyPr>
          <a:lstStyle/>
          <a:p>
            <a:r>
              <a:rPr lang="en-US" sz="2400" dirty="0" smtClean="0"/>
              <a:t>The bulk of block grant funds that are spent are spent for programs related to paid work, resume writing, etc.</a:t>
            </a:r>
            <a:br>
              <a:rPr lang="en-US" sz="2400" dirty="0" smtClean="0"/>
            </a:br>
            <a:r>
              <a:rPr lang="en-US" sz="2400" dirty="0"/>
              <a:t/>
            </a:r>
            <a:br>
              <a:rPr lang="en-US" sz="2400" dirty="0"/>
            </a:br>
            <a:r>
              <a:rPr lang="en-US" sz="2400" dirty="0" smtClean="0"/>
              <a:t>In all three of the states shown as examples, more than 80 percent of the block grant is spent on non-cash, compulsory work activities.</a:t>
            </a:r>
            <a:endParaRPr lang="en-US" sz="2400" dirty="0"/>
          </a:p>
        </p:txBody>
      </p:sp>
      <p:sp>
        <p:nvSpPr>
          <p:cNvPr id="4" name="Text Placeholder 3"/>
          <p:cNvSpPr>
            <a:spLocks noGrp="1"/>
          </p:cNvSpPr>
          <p:nvPr>
            <p:ph type="body" sz="half" idx="2"/>
          </p:nvPr>
        </p:nvSpPr>
        <p:spPr>
          <a:xfrm>
            <a:off x="839788" y="3806190"/>
            <a:ext cx="3932237" cy="2062798"/>
          </a:xfrm>
        </p:spPr>
        <p:txBody>
          <a:bodyPr/>
          <a:lstStyle/>
          <a:p>
            <a:endParaRPr lang="en-US" dirty="0" smtClean="0"/>
          </a:p>
          <a:p>
            <a:endParaRPr lang="en-US" dirty="0"/>
          </a:p>
          <a:p>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492" b="19492"/>
          <a:stretch>
            <a:fillRect/>
          </a:stretch>
        </p:blipFill>
        <p:spPr>
          <a:xfrm>
            <a:off x="5263515" y="995363"/>
            <a:ext cx="6172200" cy="4873625"/>
          </a:xfrm>
        </p:spPr>
      </p:pic>
      <p:sp>
        <p:nvSpPr>
          <p:cNvPr id="5" name="Title 1"/>
          <p:cNvSpPr txBox="1">
            <a:spLocks/>
          </p:cNvSpPr>
          <p:nvPr/>
        </p:nvSpPr>
        <p:spPr>
          <a:xfrm>
            <a:off x="1620838" y="143192"/>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dirty="0" smtClean="0"/>
              <a:t>Behavior modification</a:t>
            </a:r>
            <a:r>
              <a:rPr lang="en-US" sz="2400" dirty="0" smtClean="0"/>
              <a:t/>
            </a:r>
            <a:br>
              <a:rPr lang="en-US" sz="2400" dirty="0" smtClean="0"/>
            </a:br>
            <a:r>
              <a:rPr lang="en-US" sz="2400" dirty="0" smtClean="0"/>
              <a:t/>
            </a:r>
            <a:br>
              <a:rPr lang="en-US" sz="2400" dirty="0" smtClean="0"/>
            </a:br>
            <a:endParaRPr lang="en-US" sz="24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102110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t>Hi, Diane -</a:t>
            </a:r>
            <a:br>
              <a:rPr lang="en-US" sz="1600" dirty="0"/>
            </a:br>
            <a:r>
              <a:rPr lang="en-US" sz="1600" dirty="0"/>
              <a:t> </a:t>
            </a:r>
            <a:br>
              <a:rPr lang="en-US" sz="1600" dirty="0"/>
            </a:br>
            <a:r>
              <a:rPr lang="en-US" sz="1600" dirty="0"/>
              <a:t>Here are the responses to your questions.  If you need additional clarification, please let us know.  Have a wonderful weekend!</a:t>
            </a:r>
            <a:br>
              <a:rPr lang="en-US" sz="1600" dirty="0"/>
            </a:br>
            <a:r>
              <a:rPr lang="en-US" sz="1600" dirty="0"/>
              <a:t> </a:t>
            </a:r>
            <a:br>
              <a:rPr lang="en-US" sz="1600" dirty="0"/>
            </a:br>
            <a:r>
              <a:rPr lang="en-US" sz="1600" dirty="0"/>
              <a:t>Sincerely,</a:t>
            </a:r>
            <a:br>
              <a:rPr lang="en-US" sz="1600" dirty="0"/>
            </a:br>
            <a:r>
              <a:rPr lang="en-US" sz="1600" dirty="0"/>
              <a:t> </a:t>
            </a:r>
            <a:br>
              <a:rPr lang="en-US" sz="1600" dirty="0"/>
            </a:br>
            <a:r>
              <a:rPr lang="en-US" sz="1600" dirty="0"/>
              <a:t>Rachel </a:t>
            </a:r>
            <a:r>
              <a:rPr lang="en-US" sz="1600" dirty="0" err="1" smtClean="0"/>
              <a:t>Gwilliam</a:t>
            </a:r>
            <a:r>
              <a:rPr lang="en-US" sz="1600" dirty="0" smtClean="0"/>
              <a:t/>
            </a:r>
            <a:br>
              <a:rPr lang="en-US" sz="1600" dirty="0" smtClean="0"/>
            </a:br>
            <a:r>
              <a:rPr lang="en-US" sz="1600" dirty="0" smtClean="0"/>
              <a:t>U.S. Administration for Children and Families</a:t>
            </a:r>
            <a:r>
              <a:rPr lang="en-US" sz="1600" smtClean="0"/>
              <a:t/>
            </a:r>
            <a:br>
              <a:rPr lang="en-US" sz="1600" smtClean="0"/>
            </a:br>
            <a:r>
              <a:rPr lang="en-US" sz="1600" smtClean="0"/>
              <a:t>Washington, D.C.</a:t>
            </a:r>
            <a:r>
              <a:rPr lang="en-US" sz="1600" dirty="0"/>
              <a:t/>
            </a:r>
            <a:br>
              <a:rPr lang="en-US" sz="1600" dirty="0"/>
            </a:br>
            <a:r>
              <a:rPr lang="en-US" sz="1600" dirty="0"/>
              <a:t> </a:t>
            </a:r>
            <a:br>
              <a:rPr lang="en-US" sz="1600" dirty="0"/>
            </a:br>
            <a:r>
              <a:rPr lang="en-US" sz="1600" dirty="0"/>
              <a:t> </a:t>
            </a:r>
            <a:br>
              <a:rPr lang="en-US" sz="1600" dirty="0"/>
            </a:br>
            <a:r>
              <a:rPr lang="en-US" sz="1600" b="1" dirty="0"/>
              <a:t>If states don't have to return the money to the federal government, what tends to become of those funds?</a:t>
            </a:r>
            <a:r>
              <a:rPr lang="en-US" sz="1600" dirty="0"/>
              <a:t/>
            </a:r>
            <a:br>
              <a:rPr lang="en-US" sz="1600" dirty="0"/>
            </a:br>
            <a:r>
              <a:rPr lang="en-US" sz="1600" dirty="0"/>
              <a:t> </a:t>
            </a:r>
            <a:br>
              <a:rPr lang="en-US" sz="1600" dirty="0"/>
            </a:br>
            <a:r>
              <a:rPr lang="en-US" sz="1600" dirty="0"/>
              <a:t>The funds remain available to the state until they are spent.</a:t>
            </a:r>
            <a:br>
              <a:rPr lang="en-US" sz="1600" dirty="0"/>
            </a:br>
            <a:r>
              <a:rPr lang="en-US" sz="1600" dirty="0"/>
              <a:t> </a:t>
            </a:r>
            <a:br>
              <a:rPr lang="en-US" sz="1600" dirty="0"/>
            </a:br>
            <a:r>
              <a:rPr lang="en-US" sz="1600" b="1" dirty="0"/>
              <a:t>How specifically have they been used in years they were unspent?</a:t>
            </a:r>
            <a:r>
              <a:rPr lang="en-US" sz="1600" dirty="0"/>
              <a:t/>
            </a:r>
            <a:br>
              <a:rPr lang="en-US" sz="1600" dirty="0"/>
            </a:br>
            <a:r>
              <a:rPr lang="en-US" sz="1600" dirty="0"/>
              <a:t> </a:t>
            </a:r>
            <a:br>
              <a:rPr lang="en-US" sz="1600" dirty="0"/>
            </a:br>
            <a:r>
              <a:rPr lang="en-US" sz="1600" dirty="0"/>
              <a:t>For most purposes, the funds can be spent in the same manner as current year block grant funds.  The most notable exception is that “carryover” funds cannot be transferred.  Prior to the Deficit Reduction Act of 2005, they could only be spent on “assistance.”</a:t>
            </a:r>
            <a:br>
              <a:rPr lang="en-US" sz="1600" dirty="0"/>
            </a:br>
            <a:r>
              <a:rPr lang="en-US" sz="1600" dirty="0"/>
              <a:t> </a:t>
            </a:r>
            <a:br>
              <a:rPr lang="en-US" sz="1600" dirty="0"/>
            </a:br>
            <a:r>
              <a:rPr lang="en-US" sz="1600" b="1" dirty="0"/>
              <a:t>For example, in 2009 Florida had $6.9 million in unspent and unobligated TANF funds. Did they spend it and on what specifically? TANF categories? Something other then TANF but related to poverty? Then in 2012 Florida had $87 million unspent and unobligated. Did the unspent and unobligated from the prior years get figured into that $87 million, or is that $87 million only from 2012?</a:t>
            </a:r>
            <a:r>
              <a:rPr lang="en-US" sz="1600" dirty="0"/>
              <a:t/>
            </a:r>
            <a:br>
              <a:rPr lang="en-US" sz="1600" dirty="0"/>
            </a:br>
            <a:r>
              <a:rPr lang="en-US" sz="1600" dirty="0"/>
              <a:t> </a:t>
            </a:r>
            <a:br>
              <a:rPr lang="en-US" sz="1600" dirty="0"/>
            </a:br>
            <a:r>
              <a:rPr lang="en-US" sz="1600" dirty="0"/>
              <a:t>Generally, federal TANF and state MOE funds can be spent on a wide variety of activities, as long as they meet a TANF purpose (and for MOE are for individuals in an “eligible family”).  We do not track state spending by current vs. carryover funds, but our website does have detailed information on state spending categories.  For example, in FY 2013, the table on p. 30 shows the specific categories of expenditures in Florida; see</a:t>
            </a:r>
            <a:r>
              <a:rPr lang="en-US" sz="1600" dirty="0" smtClean="0"/>
              <a:t>: </a:t>
            </a:r>
            <a:r>
              <a:rPr lang="en-US" sz="1600" u="sng" dirty="0" smtClean="0">
                <a:hlinkClick r:id="rId2"/>
              </a:rPr>
              <a:t>http</a:t>
            </a:r>
            <a:r>
              <a:rPr lang="en-US" sz="1600" u="sng" dirty="0">
                <a:hlinkClick r:id="rId2"/>
              </a:rPr>
              <a:t>://www.acf.hhs.gov/sites/default/files/ofa/fy_2013_expenditures.pdf</a:t>
            </a:r>
            <a:r>
              <a:rPr lang="en-US" sz="1600" dirty="0"/>
              <a:t>.  About one-third of Florida’s spending is in a category called “Other.”  </a:t>
            </a:r>
            <a:r>
              <a:rPr lang="en-US" sz="1600" i="1" dirty="0"/>
              <a:t>We have revised our financial data forms, effective FY 2015, to obtain more detailed information about spending categories</a:t>
            </a:r>
            <a:r>
              <a:rPr lang="en-US" sz="1600" i="1" dirty="0" smtClean="0"/>
              <a:t>. (my emphasis)</a:t>
            </a:r>
            <a:r>
              <a:rPr lang="en-US" sz="1600" dirty="0"/>
              <a:t/>
            </a:r>
            <a:br>
              <a:rPr lang="en-US" sz="1600" dirty="0"/>
            </a:br>
            <a:r>
              <a:rPr lang="en-US" sz="1600" dirty="0"/>
              <a:t> </a:t>
            </a:r>
            <a:br>
              <a:rPr lang="en-US" sz="1600" dirty="0"/>
            </a:br>
            <a:r>
              <a:rPr lang="en-US" sz="1600" b="1" dirty="0"/>
              <a:t>The next question is specific to Wyoming. Wyoming has 58,000 people with incomes below the federal poverty </a:t>
            </a:r>
            <a:r>
              <a:rPr lang="en-US" sz="1600" b="1" dirty="0" smtClean="0"/>
              <a:t>line in 2012. </a:t>
            </a:r>
            <a:r>
              <a:rPr lang="en-US" sz="1600" b="1" dirty="0"/>
              <a:t>It </a:t>
            </a:r>
            <a:r>
              <a:rPr lang="en-US" sz="1600" b="1" dirty="0" smtClean="0"/>
              <a:t>had </a:t>
            </a:r>
            <a:r>
              <a:rPr lang="en-US" sz="1600" b="1" dirty="0"/>
              <a:t>only 710 individuals enrolled in its TANF program. Its federal block grant was </a:t>
            </a:r>
            <a:r>
              <a:rPr lang="en-US" sz="1600" b="1" dirty="0" smtClean="0"/>
              <a:t>$44,300,000 </a:t>
            </a:r>
            <a:r>
              <a:rPr lang="en-US" sz="1600" b="1" dirty="0"/>
              <a:t>in 2013, however. There seems to be both an irregularity in the percentage of Wyoming residents who are TANF recipients vs. the number of people income eligible that cannot be explained, even if we surmise that some of these people will be eligible for Supplemental Security Income or UI and other programs. Furthermore, the amount of its block grant seems disproportionate to the number of people the state of Wyoming serves. Is there an explanation for these two items? Does the state of Wyoming provide any explanation for this, and is there any consequence for the low uptake </a:t>
            </a:r>
            <a:r>
              <a:rPr lang="en-US" sz="1600" b="1" dirty="0" smtClean="0"/>
              <a:t>(enrollment</a:t>
            </a:r>
            <a:r>
              <a:rPr lang="en-US" sz="1600" b="1" dirty="0"/>
              <a:t>) in terms of the next year's block grant </a:t>
            </a:r>
            <a:r>
              <a:rPr lang="en-US" sz="1600" b="1" dirty="0" smtClean="0"/>
              <a:t>size?</a:t>
            </a:r>
            <a:r>
              <a:rPr lang="en-US" dirty="0"/>
              <a:t> </a:t>
            </a:r>
            <a:br>
              <a:rPr lang="en-US" dirty="0"/>
            </a:br>
            <a:r>
              <a:rPr lang="en-US" sz="1600" dirty="0"/>
              <a:t>TANF was created in 1996 as a block grant.  It gave states considerable flexibility to design their programs, including which families to target and how to use their funds.  You will note on p. 71 of the above referenced website that Wyoming spends 12 percent of its funds on assistance; the remainder goes to other types of programs that serve low-income families and meet a TANF purpose.  As to why the state has a low take-up rate, we suggest you contact the state. </a:t>
            </a:r>
            <a:br>
              <a:rPr lang="en-US" sz="1600" dirty="0"/>
            </a:br>
            <a:r>
              <a:rPr lang="en-US" sz="1600" dirty="0"/>
              <a:t> </a:t>
            </a:r>
            <a:br>
              <a:rPr lang="en-US" sz="1600" dirty="0"/>
            </a:br>
            <a:r>
              <a:rPr lang="en-US" sz="1600" dirty="0"/>
              <a:t>The federal TANF block grant to Wyoming is derived from section 403 of the Social Security Act.  The amount of each state family assistance grant (SFAG) remains constant unless there are reductions due to the implementation of a Tribal TANF program within the state.  The federal TANF block grant is NOT adjusted based on increases or decreases in the caseload size.  </a:t>
            </a:r>
            <a:r>
              <a:rPr lang="en-US" sz="1600" dirty="0" smtClean="0"/>
              <a:t/>
            </a:r>
            <a:br>
              <a:rPr lang="en-US" sz="1600" dirty="0" smtClean="0"/>
            </a:br>
            <a:r>
              <a:rPr lang="en-US" sz="1600" dirty="0"/>
              <a:t> </a:t>
            </a:r>
            <a:br>
              <a:rPr lang="en-US" sz="1600" dirty="0"/>
            </a:br>
            <a:r>
              <a:rPr lang="en-US" sz="1600" b="1" dirty="0"/>
              <a:t>My additional question as I asked it on the phone is whether the feds have sought to legislate any limitations, or new policy guidelines for states to set benefit levels closer to their own declared Standard of Need to address the erosion of the value of the benefit. Also, what is the federal position on family caps is the 21 states that have them, and isn't it a problem given that the family cap states refer pregnant women to abortion providers as an alternative to adding the child to their benefit case? Final question: Does the federal government have any policy proposal, legislation, etc. to address clearly in adequate state level policy such as the LA "flat grant" policy in setting benefit levels?</a:t>
            </a:r>
            <a:r>
              <a:rPr lang="en-US" sz="1600" dirty="0"/>
              <a:t/>
            </a:r>
            <a:br>
              <a:rPr lang="en-US" sz="1600" dirty="0"/>
            </a:br>
            <a:r>
              <a:rPr lang="en-US" sz="1600" dirty="0"/>
              <a:t> </a:t>
            </a:r>
            <a:br>
              <a:rPr lang="en-US" sz="1600" dirty="0"/>
            </a:br>
            <a:r>
              <a:rPr lang="en-US" sz="1600" dirty="0"/>
              <a:t>Congress created TANF as a block grant; the law specifically limited the role of the Executive Branch in section 417 of the Social Security Act:  “No officer or employee of the Federal Government may regulate the conduct of States under this part or enforce any provision of this part, except to the extent expressly provided in this part.”  Regarding an Administration backed legislative proposal on TANF standards of need, no such proposal has been introduced. </a:t>
            </a:r>
            <a:br>
              <a:rPr lang="en-US" sz="1600" dirty="0"/>
            </a:br>
            <a:r>
              <a:rPr lang="en-US" sz="1600" dirty="0"/>
              <a:t> </a:t>
            </a:r>
            <a:br>
              <a:rPr lang="en-US" sz="1600" dirty="0"/>
            </a:br>
            <a:r>
              <a:rPr lang="en-US" sz="1600" dirty="0"/>
              <a:t/>
            </a:r>
            <a:br>
              <a:rPr lang="en-US" sz="1600" dirty="0"/>
            </a:br>
            <a:endParaRPr lang="en-US" sz="16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274049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70" y="411480"/>
            <a:ext cx="10515600" cy="6046470"/>
          </a:xfrm>
        </p:spPr>
        <p:txBody>
          <a:bodyPr>
            <a:noAutofit/>
          </a:bodyPr>
          <a:lstStyle/>
          <a:p>
            <a:r>
              <a:rPr lang="en-US" sz="2000" b="1" dirty="0" smtClean="0"/>
              <a:t>Q: The </a:t>
            </a:r>
            <a:r>
              <a:rPr lang="en-US" sz="2000" b="1" dirty="0"/>
              <a:t>next question is specific to Wyoming. Wyoming has 58,000 people with incomes below the federal poverty line in 2012. It had only 710 individuals enrolled in its TANF program. Its federal block grant was $44,300,000 in 2013, however. There seems to be both an irregularity in the percentage of Wyoming residents who are TANF recipients vs. the number of people income eligible that cannot be explained, even if we surmise that some of these people will be eligible for Supplemental Security Income or UI and other programs. Furthermore, the amount of its block grant seems disproportionate to the number of people the state of Wyoming serves. Is there an explanation for these two items? Does the state of Wyoming provide any explanation for this, and is there any consequence for the low uptake (enrollment) in terms of the next year's block grant size?</a:t>
            </a:r>
            <a:r>
              <a:rPr lang="en-US" sz="2000" dirty="0"/>
              <a:t> </a:t>
            </a:r>
            <a:r>
              <a:rPr lang="en-US" sz="2000" dirty="0" smtClean="0"/>
              <a:t/>
            </a:r>
            <a:br>
              <a:rPr lang="en-US" sz="2000" dirty="0" smtClean="0"/>
            </a:br>
            <a:r>
              <a:rPr lang="en-US" sz="2000" dirty="0"/>
              <a:t/>
            </a:r>
            <a:br>
              <a:rPr lang="en-US" sz="2000" dirty="0"/>
            </a:br>
            <a:r>
              <a:rPr lang="en-US" sz="2000" b="1" dirty="0" smtClean="0"/>
              <a:t>A: </a:t>
            </a:r>
            <a:r>
              <a:rPr lang="en-US" sz="2000" dirty="0" smtClean="0"/>
              <a:t>TANF </a:t>
            </a:r>
            <a:r>
              <a:rPr lang="en-US" sz="2000" dirty="0"/>
              <a:t>was created in 1996 as a block grant.  It gave states considerable flexibility to design their programs, including which families to target and how to use their funds.  You will note on p. 71 of the above referenced website that </a:t>
            </a:r>
            <a:r>
              <a:rPr lang="en-US" sz="2000" b="1" i="1" dirty="0"/>
              <a:t>Wyoming spends 12 percent of its funds on assistance; the remainder goes to other types of programs that serve low-income families and meet a TANF purpose</a:t>
            </a:r>
            <a:r>
              <a:rPr lang="en-US" sz="2000" dirty="0"/>
              <a:t>.  </a:t>
            </a:r>
            <a:r>
              <a:rPr lang="en-US" sz="2800" i="1" dirty="0"/>
              <a:t>As to why the state has a low take-up rate, we suggest you contact the state. </a:t>
            </a:r>
            <a:r>
              <a:rPr lang="en-US" sz="2000" i="1" dirty="0"/>
              <a:t/>
            </a:r>
            <a:br>
              <a:rPr lang="en-US" sz="2000" i="1" dirty="0"/>
            </a:br>
            <a:r>
              <a:rPr lang="en-US" sz="2000" dirty="0"/>
              <a:t> </a:t>
            </a:r>
            <a:br>
              <a:rPr lang="en-US" sz="2000" dirty="0"/>
            </a:br>
            <a:r>
              <a:rPr lang="en-US" sz="2000" dirty="0"/>
              <a:t>The federal TANF block grant to Wyoming is derived from section 403 of the Social Security Act.  The amount of each state family assistance grant (SFAG) remains constant unless there are reductions due to the implementation of a Tribal TANF program within the state.  </a:t>
            </a:r>
            <a:r>
              <a:rPr lang="en-US" sz="2000" b="1" i="1" dirty="0"/>
              <a:t>The federal TANF block grant is NOT adjusted based on increases or decreases in the caseload size. </a:t>
            </a:r>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245639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effect of low TANF uptake and inadequate cash assistance: Child deaths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7774" b="27774"/>
          <a:stretch>
            <a:fillRect/>
          </a:stretch>
        </p:blipFill>
        <p:spPr>
          <a:xfrm>
            <a:off x="5354638" y="556578"/>
            <a:ext cx="6172200" cy="5312410"/>
          </a:xfrm>
        </p:spPr>
      </p:pic>
      <p:sp>
        <p:nvSpPr>
          <p:cNvPr id="4" name="Text Placeholder 3"/>
          <p:cNvSpPr>
            <a:spLocks noGrp="1"/>
          </p:cNvSpPr>
          <p:nvPr>
            <p:ph type="body" sz="half" idx="2"/>
          </p:nvPr>
        </p:nvSpPr>
        <p:spPr/>
        <p:txBody>
          <a:bodyPr>
            <a:normAutofit fontScale="92500" lnSpcReduction="10000"/>
          </a:bodyPr>
          <a:lstStyle/>
          <a:p>
            <a:r>
              <a:rPr lang="en-US" sz="2200" dirty="0" smtClean="0"/>
              <a:t>Unattended </a:t>
            </a:r>
            <a:r>
              <a:rPr lang="en-US" sz="2200" dirty="0"/>
              <a:t>candles and smoke detectors both missing and inoperative are being blamed in the deaths Monday night of two St. Albans children who were alone when a fire broke out in their Tioga Drive home</a:t>
            </a:r>
            <a:r>
              <a:rPr lang="en-US" sz="2200" dirty="0" smtClean="0"/>
              <a:t>.</a:t>
            </a:r>
            <a:endParaRPr lang="en-US" sz="2200" dirty="0"/>
          </a:p>
          <a:p>
            <a:r>
              <a:rPr lang="en-US" sz="2200" dirty="0" smtClean="0"/>
              <a:t>“</a:t>
            </a:r>
            <a:r>
              <a:rPr lang="en-US" sz="2200" dirty="0"/>
              <a:t>All too often our members respond to fires where our children are victims,” FDNY Commissioner Daniel </a:t>
            </a:r>
            <a:r>
              <a:rPr lang="en-US" sz="2200" dirty="0" err="1"/>
              <a:t>Nigro</a:t>
            </a:r>
            <a:r>
              <a:rPr lang="en-US" sz="2200" dirty="0"/>
              <a:t> </a:t>
            </a:r>
            <a:r>
              <a:rPr lang="en-US" sz="2200" dirty="0" smtClean="0"/>
              <a:t>said. </a:t>
            </a:r>
            <a:r>
              <a:rPr lang="en-US" sz="2200" b="1" dirty="0"/>
              <a:t>“Our mission is to make certain all New Yorkers learn from this tragedy and obtain working smoke detectors for their home.”</a:t>
            </a:r>
          </a:p>
          <a:p>
            <a:endParaRPr lang="en-US" sz="14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73351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Portions of TANF block grants go unspent in nearly every state, going back several years.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20219" y="1939925"/>
            <a:ext cx="2449642" cy="4351338"/>
          </a:xfrm>
        </p:spPr>
      </p:pic>
      <p:sp>
        <p:nvSpPr>
          <p:cNvPr id="7" name="Rectangle 6"/>
          <p:cNvSpPr/>
          <p:nvPr/>
        </p:nvSpPr>
        <p:spPr>
          <a:xfrm>
            <a:off x="5626255" y="2998014"/>
            <a:ext cx="2878160" cy="523220"/>
          </a:xfrm>
          <a:prstGeom prst="rect">
            <a:avLst/>
          </a:prstGeom>
        </p:spPr>
        <p:txBody>
          <a:bodyPr wrap="none">
            <a:spAutoFit/>
          </a:bodyPr>
          <a:lstStyle/>
          <a:p>
            <a:r>
              <a:rPr lang="en-US" sz="2800" dirty="0" smtClean="0"/>
              <a:t>California, 2002 →</a:t>
            </a:r>
            <a:endParaRPr lang="en-US" sz="2800" dirty="0"/>
          </a:p>
        </p:txBody>
      </p:sp>
      <p:sp>
        <p:nvSpPr>
          <p:cNvPr id="9" name="Rectangle 8"/>
          <p:cNvSpPr/>
          <p:nvPr/>
        </p:nvSpPr>
        <p:spPr>
          <a:xfrm>
            <a:off x="5072615" y="4574054"/>
            <a:ext cx="3145555" cy="1384995"/>
          </a:xfrm>
          <a:prstGeom prst="rect">
            <a:avLst/>
          </a:prstGeom>
        </p:spPr>
        <p:txBody>
          <a:bodyPr wrap="square">
            <a:spAutoFit/>
          </a:bodyPr>
          <a:lstStyle/>
          <a:p>
            <a:r>
              <a:rPr lang="en-US" sz="2800" dirty="0" smtClean="0"/>
              <a:t>←New York, 2013</a:t>
            </a:r>
          </a:p>
          <a:p>
            <a:r>
              <a:rPr lang="en-US" sz="2800" dirty="0" smtClean="0"/>
              <a:t>	$104 million</a:t>
            </a:r>
            <a:endParaRPr lang="en-US" sz="2800" dirty="0"/>
          </a:p>
          <a:p>
            <a:endParaRPr lang="en-US" sz="2800" dirty="0"/>
          </a:p>
        </p:txBody>
      </p:sp>
      <p:pic>
        <p:nvPicPr>
          <p:cNvPr id="14" name="Picture Placeholder 5"/>
          <p:cNvPicPr>
            <a:picLocks noChangeAspect="1"/>
          </p:cNvPicPr>
          <p:nvPr/>
        </p:nvPicPr>
        <p:blipFill>
          <a:blip r:embed="rId3" cstate="print">
            <a:extLst>
              <a:ext uri="{28A0092B-C50C-407E-A947-70E740481C1C}">
                <a14:useLocalDpi xmlns:a14="http://schemas.microsoft.com/office/drawing/2010/main" val="0"/>
              </a:ext>
            </a:extLst>
          </a:blip>
          <a:srcRect t="27779" b="27779"/>
          <a:stretch>
            <a:fillRect/>
          </a:stretch>
        </p:blipFill>
        <p:spPr>
          <a:xfrm rot="5400000">
            <a:off x="-566102" y="2507616"/>
            <a:ext cx="6172200" cy="4873625"/>
          </a:xfrm>
          <a:prstGeom prst="rect">
            <a:avLst/>
          </a:prstGeom>
        </p:spPr>
      </p:pic>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163857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0" y="1828800"/>
            <a:ext cx="3371850" cy="4514850"/>
          </a:xfrm>
          <a:prstGeom prst="rect">
            <a:avLst/>
          </a:prstGeom>
        </p:spPr>
      </p:pic>
      <p:sp>
        <p:nvSpPr>
          <p:cNvPr id="4" name="TextBox 3"/>
          <p:cNvSpPr txBox="1"/>
          <p:nvPr/>
        </p:nvSpPr>
        <p:spPr>
          <a:xfrm>
            <a:off x="2068830" y="2034540"/>
            <a:ext cx="4514850" cy="3785652"/>
          </a:xfrm>
          <a:prstGeom prst="rect">
            <a:avLst/>
          </a:prstGeom>
          <a:noFill/>
        </p:spPr>
        <p:txBody>
          <a:bodyPr wrap="square" rtlCol="0">
            <a:spAutoFit/>
          </a:bodyPr>
          <a:lstStyle/>
          <a:p>
            <a:r>
              <a:rPr lang="en-US" sz="2400" dirty="0"/>
              <a:t>Even if a family passes all eligibility tests, in some states the family may not qualify for a positive benefit under that state’s benefit computation formula. In those cases, the family will not receive a benefit*</a:t>
            </a:r>
          </a:p>
          <a:p>
            <a:endParaRPr lang="en-US" sz="2400" dirty="0"/>
          </a:p>
          <a:p>
            <a:r>
              <a:rPr lang="en-US" sz="2000" i="1" dirty="0"/>
              <a:t>* Urban Institute, Welfare Rules </a:t>
            </a:r>
            <a:r>
              <a:rPr lang="en-US" sz="2000" i="1" dirty="0" err="1"/>
              <a:t>Databook</a:t>
            </a:r>
            <a:r>
              <a:rPr lang="en-US" sz="2000" i="1" dirty="0"/>
              <a:t> 2012</a:t>
            </a:r>
          </a:p>
        </p:txBody>
      </p:sp>
      <p:sp>
        <p:nvSpPr>
          <p:cNvPr id="5" name="Rectangle 4"/>
          <p:cNvSpPr/>
          <p:nvPr/>
        </p:nvSpPr>
        <p:spPr>
          <a:xfrm>
            <a:off x="1390650" y="1071295"/>
            <a:ext cx="6096000" cy="707886"/>
          </a:xfrm>
          <a:prstGeom prst="rect">
            <a:avLst/>
          </a:prstGeom>
        </p:spPr>
        <p:txBody>
          <a:bodyPr>
            <a:spAutoFit/>
          </a:bodyPr>
          <a:lstStyle/>
          <a:p>
            <a:r>
              <a:rPr lang="en-US" sz="2000" dirty="0"/>
              <a:t>No guarantee of assistance, </a:t>
            </a:r>
          </a:p>
          <a:p>
            <a:r>
              <a:rPr lang="en-US" sz="2000" dirty="0"/>
              <a:t>even for those proven eligible</a:t>
            </a:r>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2694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930" y="462826"/>
            <a:ext cx="9189720" cy="5693866"/>
          </a:xfrm>
          <a:prstGeom prst="rect">
            <a:avLst/>
          </a:prstGeom>
        </p:spPr>
        <p:txBody>
          <a:bodyPr wrap="square">
            <a:spAutoFit/>
          </a:bodyPr>
          <a:lstStyle/>
          <a:p>
            <a:r>
              <a:rPr lang="en-US" sz="2800" dirty="0" smtClean="0"/>
              <a:t>Temporary Assistance to Needy Families or TANF, the United States’ core income distribution program, created with the purpose of meeting basic human needs of families, in 2015 is now primarily:</a:t>
            </a:r>
          </a:p>
          <a:p>
            <a:endParaRPr lang="en-US" sz="2800" dirty="0" smtClean="0"/>
          </a:p>
          <a:p>
            <a:pPr marL="514350" indent="-514350">
              <a:buAutoNum type="alphaLcParenR"/>
            </a:pPr>
            <a:r>
              <a:rPr lang="en-US" sz="2800" b="1" dirty="0" smtClean="0"/>
              <a:t>a behavior modification program</a:t>
            </a:r>
          </a:p>
          <a:p>
            <a:r>
              <a:rPr lang="en-US" sz="2800" b="1" dirty="0" smtClean="0"/>
              <a:t>b) a relatively unrestricted source of money for states to spend as desired on projects unrelated to poverty reduction, with a mechanism built in to increase the dollar amounts available to states</a:t>
            </a:r>
          </a:p>
          <a:p>
            <a:r>
              <a:rPr lang="en-US" sz="2800" b="1" dirty="0" smtClean="0"/>
              <a:t>c) completely vulnerable to misuse as the federal government has devolved all responsibility to the states for their use of the grants</a:t>
            </a:r>
            <a:endParaRPr lang="en-US" sz="2800" b="1" dirty="0"/>
          </a:p>
        </p:txBody>
      </p:sp>
      <p:sp>
        <p:nvSpPr>
          <p:cNvPr id="3" name="Footer Placeholder 2"/>
          <p:cNvSpPr>
            <a:spLocks noGrp="1"/>
          </p:cNvSpPr>
          <p:nvPr>
            <p:ph type="ftr" sz="quarter" idx="11"/>
          </p:nvPr>
        </p:nvSpPr>
        <p:spPr/>
        <p:txBody>
          <a:bodyPr/>
          <a:lstStyle/>
          <a:p>
            <a:r>
              <a:rPr lang="en-US" dirty="0" smtClean="0"/>
              <a:t>Diane R. Pagen, LMSW, Rutgers University Graduate School of Social Work, 2015</a:t>
            </a:r>
            <a:endParaRPr lang="en-US" dirty="0"/>
          </a:p>
        </p:txBody>
      </p:sp>
    </p:spTree>
    <p:extLst>
      <p:ext uri="{BB962C8B-B14F-4D97-AF65-F5344CB8AC3E}">
        <p14:creationId xmlns:p14="http://schemas.microsoft.com/office/powerpoint/2010/main" val="207255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60800" cy="68580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200" y="0"/>
            <a:ext cx="3860800" cy="6858000"/>
          </a:xfrm>
          <a:prstGeom prst="rect">
            <a:avLst/>
          </a:prstGeom>
        </p:spPr>
      </p:pic>
      <p:sp>
        <p:nvSpPr>
          <p:cNvPr id="5" name="Title 1"/>
          <p:cNvSpPr txBox="1">
            <a:spLocks/>
          </p:cNvSpPr>
          <p:nvPr/>
        </p:nvSpPr>
        <p:spPr>
          <a:xfrm>
            <a:off x="3860800" y="1154431"/>
            <a:ext cx="4345940" cy="41948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2" name="Rectangle 1"/>
          <p:cNvSpPr/>
          <p:nvPr/>
        </p:nvSpPr>
        <p:spPr>
          <a:xfrm>
            <a:off x="4091940" y="733128"/>
            <a:ext cx="4114800" cy="4955203"/>
          </a:xfrm>
          <a:prstGeom prst="rect">
            <a:avLst/>
          </a:prstGeom>
        </p:spPr>
        <p:txBody>
          <a:bodyPr wrap="square">
            <a:spAutoFit/>
          </a:bodyPr>
          <a:lstStyle/>
          <a:p>
            <a:r>
              <a:rPr lang="en-US" sz="2800" dirty="0"/>
              <a:t>What to do for poor people when your country won’t distribute income, #1</a:t>
            </a:r>
            <a:r>
              <a:rPr lang="en-US" sz="2800" dirty="0" smtClean="0"/>
              <a:t>:</a:t>
            </a:r>
          </a:p>
          <a:p>
            <a:r>
              <a:rPr lang="en-US" sz="2800" dirty="0"/>
              <a:t/>
            </a:r>
            <a:br>
              <a:rPr lang="en-US" sz="2800" dirty="0"/>
            </a:br>
            <a:r>
              <a:rPr lang="en-US" sz="2800" dirty="0"/>
              <a:t/>
            </a:r>
            <a:br>
              <a:rPr lang="en-US" sz="2800" dirty="0"/>
            </a:br>
            <a:r>
              <a:rPr lang="en-US" sz="2800" dirty="0" smtClean="0"/>
              <a:t>Job </a:t>
            </a:r>
            <a:r>
              <a:rPr lang="en-US" sz="2800" dirty="0"/>
              <a:t>training, job searching, job readiness, job skills, work activities, resume writing….</a:t>
            </a:r>
            <a:r>
              <a:rPr lang="en-US" dirty="0"/>
              <a:t/>
            </a:r>
            <a:br>
              <a:rPr lang="en-US" dirty="0"/>
            </a:b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415593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568" y="560071"/>
            <a:ext cx="3932237" cy="1600200"/>
          </a:xfrm>
        </p:spPr>
        <p:txBody>
          <a:bodyPr/>
          <a:lstStyle/>
          <a:p>
            <a:r>
              <a:rPr lang="en-US" dirty="0" smtClean="0"/>
              <a:t>What to do when your country won’t distribute income #2</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6101" b="26101"/>
          <a:stretch>
            <a:fillRect/>
          </a:stretch>
        </p:blipFill>
        <p:spPr>
          <a:xfrm>
            <a:off x="5183188" y="560071"/>
            <a:ext cx="6172200" cy="5657850"/>
          </a:xfrm>
        </p:spPr>
      </p:pic>
      <p:sp>
        <p:nvSpPr>
          <p:cNvPr id="4" name="Text Placeholder 3"/>
          <p:cNvSpPr>
            <a:spLocks noGrp="1"/>
          </p:cNvSpPr>
          <p:nvPr>
            <p:ph type="body" sz="half" idx="2"/>
          </p:nvPr>
        </p:nvSpPr>
        <p:spPr>
          <a:xfrm>
            <a:off x="1250951" y="2251710"/>
            <a:ext cx="3932237" cy="3451860"/>
          </a:xfrm>
        </p:spPr>
        <p:txBody>
          <a:bodyPr>
            <a:normAutofit fontScale="92500" lnSpcReduction="10000"/>
          </a:bodyPr>
          <a:lstStyle/>
          <a:p>
            <a:endParaRPr lang="en-US" sz="1800" dirty="0" smtClean="0"/>
          </a:p>
          <a:p>
            <a:endParaRPr lang="en-US" sz="1800" dirty="0"/>
          </a:p>
          <a:p>
            <a:endParaRPr lang="en-US" sz="1800" dirty="0" smtClean="0"/>
          </a:p>
          <a:p>
            <a:r>
              <a:rPr lang="en-US" sz="2800" dirty="0" smtClean="0"/>
              <a:t>Once a year, give away turkeys and coats. Give the federal funds you could have used to give people income to charities so they can give away turkeys and coats.</a:t>
            </a:r>
            <a:endParaRPr lang="en-US" sz="2800" dirty="0"/>
          </a:p>
        </p:txBody>
      </p:sp>
      <p:sp>
        <p:nvSpPr>
          <p:cNvPr id="6" name="Text Placeholder 3"/>
          <p:cNvSpPr txBox="1">
            <a:spLocks/>
          </p:cNvSpPr>
          <p:nvPr/>
        </p:nvSpPr>
        <p:spPr>
          <a:xfrm>
            <a:off x="7102794" y="5805092"/>
            <a:ext cx="3932237" cy="825658"/>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1800" dirty="0" smtClean="0"/>
          </a:p>
          <a:p>
            <a:endParaRPr lang="en-US" sz="1800" dirty="0" smtClean="0"/>
          </a:p>
          <a:p>
            <a:endParaRPr lang="en-US" sz="1800" dirty="0" smtClean="0"/>
          </a:p>
          <a:p>
            <a:r>
              <a:rPr lang="en-US" sz="5600" dirty="0" smtClean="0"/>
              <a:t>	Illustration by Nathan Schreiber</a:t>
            </a:r>
            <a:endParaRPr lang="en-US" sz="56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114515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do when your country won’t distribute income #3</a:t>
            </a:r>
            <a:endParaRPr lang="en-US" dirty="0"/>
          </a:p>
        </p:txBody>
      </p:sp>
      <p:sp>
        <p:nvSpPr>
          <p:cNvPr id="4" name="Text Placeholder 3"/>
          <p:cNvSpPr>
            <a:spLocks noGrp="1"/>
          </p:cNvSpPr>
          <p:nvPr>
            <p:ph type="body" sz="half" idx="2"/>
          </p:nvPr>
        </p:nvSpPr>
        <p:spPr/>
        <p:txBody>
          <a:bodyPr>
            <a:normAutofit/>
          </a:bodyPr>
          <a:lstStyle/>
          <a:p>
            <a:endParaRPr lang="en-US" sz="2400" dirty="0" smtClean="0"/>
          </a:p>
          <a:p>
            <a:r>
              <a:rPr lang="en-US" sz="2400" dirty="0" smtClean="0"/>
              <a:t>Convince people living on TANF benefits pegged at 10-50 percent of the poverty line that they just need to learn how to manage their money better.</a:t>
            </a:r>
          </a:p>
          <a:p>
            <a:endParaRPr lang="en-US" sz="2400" dirty="0"/>
          </a:p>
          <a:p>
            <a:r>
              <a:rPr lang="en-US" sz="2400" dirty="0" smtClean="0"/>
              <a:t>(Wyoming: $602, 41 percent of FPL)</a:t>
            </a:r>
            <a:endParaRPr lang="en-US" sz="2400"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7774" b="27774"/>
          <a:stretch>
            <a:fillRect/>
          </a:stretch>
        </p:blipFill>
        <p:spPr/>
      </p:pic>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048932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do when your country won’t distribute income #4</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7779" b="27779"/>
          <a:stretch>
            <a:fillRect/>
          </a:stretch>
        </p:blipFill>
        <p:spPr>
          <a:xfrm rot="5400000">
            <a:off x="5183188" y="987425"/>
            <a:ext cx="6172200" cy="4873625"/>
          </a:xfrm>
        </p:spPr>
      </p:pic>
      <p:sp>
        <p:nvSpPr>
          <p:cNvPr id="4" name="Text Placeholder 3"/>
          <p:cNvSpPr>
            <a:spLocks noGrp="1"/>
          </p:cNvSpPr>
          <p:nvPr>
            <p:ph type="body" sz="half" idx="2"/>
          </p:nvPr>
        </p:nvSpPr>
        <p:spPr/>
        <p:txBody>
          <a:bodyPr/>
          <a:lstStyle/>
          <a:p>
            <a:endParaRPr lang="en-US" dirty="0" smtClean="0"/>
          </a:p>
          <a:p>
            <a:r>
              <a:rPr lang="en-US" sz="2400" dirty="0" smtClean="0"/>
              <a:t>Encourage poor people to recycle as a viable replacement for an adequate national income distribution program.</a:t>
            </a:r>
            <a:endParaRPr lang="en-US" sz="24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269943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540" y="0"/>
            <a:ext cx="3860800" cy="6858000"/>
          </a:xfrm>
          <a:prstGeom prst="rect">
            <a:avLst/>
          </a:prstGeom>
        </p:spPr>
      </p:pic>
      <p:sp>
        <p:nvSpPr>
          <p:cNvPr id="3" name="TextBox 2"/>
          <p:cNvSpPr txBox="1"/>
          <p:nvPr/>
        </p:nvSpPr>
        <p:spPr>
          <a:xfrm>
            <a:off x="1428750" y="628650"/>
            <a:ext cx="5269230" cy="7325082"/>
          </a:xfrm>
          <a:prstGeom prst="rect">
            <a:avLst/>
          </a:prstGeom>
          <a:noFill/>
        </p:spPr>
        <p:txBody>
          <a:bodyPr wrap="square" rtlCol="0">
            <a:spAutoFit/>
          </a:bodyPr>
          <a:lstStyle/>
          <a:p>
            <a:r>
              <a:rPr lang="en-US" sz="2400" dirty="0" smtClean="0"/>
              <a:t>Give public money to charities and let them help poor people.</a:t>
            </a:r>
          </a:p>
          <a:p>
            <a:endParaRPr lang="en-US" sz="2400" dirty="0"/>
          </a:p>
          <a:p>
            <a:r>
              <a:rPr lang="en-US" sz="2000" dirty="0" smtClean="0"/>
              <a:t>“ FEGS</a:t>
            </a:r>
            <a:r>
              <a:rPr lang="en-US" sz="2000" dirty="0"/>
              <a:t>, a New York City-based social service organization, will not say when or how it learned of the $19.4 million loss. Nor will FEGS do more than provide a list of vague explanations as to how its fiscal house fell into such exceptional </a:t>
            </a:r>
            <a:r>
              <a:rPr lang="en-US" sz="2000" dirty="0" smtClean="0"/>
              <a:t>disorder… FEGS </a:t>
            </a:r>
            <a:r>
              <a:rPr lang="en-US" sz="2000" dirty="0"/>
              <a:t>serves over 100,000 people a year in New York with programs that aid the disabled, the sick and the unemployed of all backgrounds. Those programs are funded, in large part, by public money: FEGS reported receiving $94 million in government grants in 2013, a figure that doesn’t even include payments from government programs like Medicaid</a:t>
            </a:r>
            <a:r>
              <a:rPr lang="en-US" sz="2000" dirty="0" smtClean="0"/>
              <a:t>.”	</a:t>
            </a:r>
          </a:p>
          <a:p>
            <a:r>
              <a:rPr lang="en-US" sz="2000" dirty="0"/>
              <a:t>	</a:t>
            </a:r>
            <a:r>
              <a:rPr lang="en-US" sz="2000" dirty="0" smtClean="0"/>
              <a:t>		--The Forward, 				December 17, 2014</a:t>
            </a:r>
            <a:r>
              <a:rPr lang="en-US" sz="2400" dirty="0"/>
              <a:t/>
            </a:r>
            <a:br>
              <a:rPr lang="en-US" sz="2400" dirty="0"/>
            </a:br>
            <a:r>
              <a:rPr lang="en-US" sz="2400" dirty="0"/>
              <a:t/>
            </a:r>
            <a:br>
              <a:rPr lang="en-US" sz="2400" dirty="0"/>
            </a:b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99725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Strategies to get along without an income safety net</a:t>
            </a:r>
            <a:endParaRPr lang="en-US" sz="3200" dirty="0"/>
          </a:p>
        </p:txBody>
      </p:sp>
      <p:sp>
        <p:nvSpPr>
          <p:cNvPr id="3" name="Content Placeholder 2"/>
          <p:cNvSpPr>
            <a:spLocks noGrp="1"/>
          </p:cNvSpPr>
          <p:nvPr>
            <p:ph sz="half" idx="1"/>
          </p:nvPr>
        </p:nvSpPr>
        <p:spPr/>
        <p:txBody>
          <a:bodyPr/>
          <a:lstStyle/>
          <a:p>
            <a:r>
              <a:rPr lang="en-US" dirty="0" smtClean="0"/>
              <a:t>Borrow your social worker’s unlimited </a:t>
            </a:r>
            <a:r>
              <a:rPr lang="en-US" dirty="0" err="1" smtClean="0"/>
              <a:t>Metrocard</a:t>
            </a:r>
            <a:r>
              <a:rPr lang="en-US" dirty="0" smtClean="0"/>
              <a:t>.</a:t>
            </a:r>
          </a:p>
          <a:p>
            <a:r>
              <a:rPr lang="en-US" dirty="0" smtClean="0"/>
              <a:t>Pretend your </a:t>
            </a:r>
            <a:r>
              <a:rPr lang="en-US" dirty="0" err="1" smtClean="0"/>
              <a:t>Metrocard</a:t>
            </a:r>
            <a:r>
              <a:rPr lang="en-US" dirty="0" smtClean="0"/>
              <a:t> doesn’t work.</a:t>
            </a:r>
          </a:p>
          <a:p>
            <a:r>
              <a:rPr lang="en-US" dirty="0" smtClean="0"/>
              <a:t>Double up with another family in a two bedroom apt.</a:t>
            </a:r>
          </a:p>
          <a:p>
            <a:r>
              <a:rPr lang="en-US" dirty="0" smtClean="0"/>
              <a:t>Frequent food banks (their budgets are 98 percent public money anyway)</a:t>
            </a:r>
            <a:endParaRPr lang="en-US" dirty="0"/>
          </a:p>
        </p:txBody>
      </p:sp>
      <p:sp>
        <p:nvSpPr>
          <p:cNvPr id="4" name="Content Placeholder 3"/>
          <p:cNvSpPr>
            <a:spLocks noGrp="1"/>
          </p:cNvSpPr>
          <p:nvPr>
            <p:ph sz="half" idx="2"/>
          </p:nvPr>
        </p:nvSpPr>
        <p:spPr/>
        <p:txBody>
          <a:bodyPr/>
          <a:lstStyle/>
          <a:p>
            <a:r>
              <a:rPr lang="en-US" dirty="0" smtClean="0"/>
              <a:t>Steal sandwiches from busy Manhattan eateries that are too chaotic to notice.</a:t>
            </a:r>
            <a:endParaRPr lang="en-US" dirty="0"/>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611930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748" y="457200"/>
            <a:ext cx="3932237" cy="1165860"/>
          </a:xfrm>
        </p:spPr>
        <p:txBody>
          <a:bodyPr/>
          <a:lstStyle/>
          <a:p>
            <a:r>
              <a:rPr lang="en-US" b="1" dirty="0"/>
              <a:t>The Dastardly Plan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6101" b="26101"/>
          <a:stretch>
            <a:fillRect/>
          </a:stretch>
        </p:blipFill>
        <p:spPr>
          <a:xfrm>
            <a:off x="5183188" y="560071"/>
            <a:ext cx="6172200" cy="5657850"/>
          </a:xfrm>
        </p:spPr>
      </p:pic>
      <p:sp>
        <p:nvSpPr>
          <p:cNvPr id="4" name="Text Placeholder 3"/>
          <p:cNvSpPr>
            <a:spLocks noGrp="1"/>
          </p:cNvSpPr>
          <p:nvPr>
            <p:ph type="body" sz="half" idx="2"/>
          </p:nvPr>
        </p:nvSpPr>
        <p:spPr>
          <a:xfrm>
            <a:off x="1250951" y="2231866"/>
            <a:ext cx="3932237" cy="3811588"/>
          </a:xfrm>
        </p:spPr>
        <p:txBody>
          <a:bodyPr>
            <a:normAutofit fontScale="92500" lnSpcReduction="10000"/>
          </a:bodyPr>
          <a:lstStyle/>
          <a:p>
            <a:r>
              <a:rPr lang="en-US" sz="2000" dirty="0" smtClean="0"/>
              <a:t>⌂ Continue to increase restrictions on eligibility so that caseloads continue to shrink.</a:t>
            </a:r>
          </a:p>
          <a:p>
            <a:r>
              <a:rPr lang="en-US" sz="2000" dirty="0" smtClean="0"/>
              <a:t>⌂ Remove guarantee of aid, even to people who meet all eligibility requirements.</a:t>
            </a:r>
            <a:endParaRPr lang="en-US" sz="2000" dirty="0"/>
          </a:p>
          <a:p>
            <a:r>
              <a:rPr lang="en-US" sz="2000" dirty="0"/>
              <a:t>⌂ </a:t>
            </a:r>
            <a:r>
              <a:rPr lang="en-US" sz="2000" dirty="0" smtClean="0"/>
              <a:t>The 1996 PRWORA law allows each state to keep their TANF block grant unspent funds regardless of numbers of people in poverty or documented unmet need.</a:t>
            </a:r>
          </a:p>
          <a:p>
            <a:r>
              <a:rPr lang="en-US" sz="2000" dirty="0" smtClean="0"/>
              <a:t>⌂ Continue to mislead people into thinking that reducing the welfare roles saves taxpayer money. </a:t>
            </a:r>
            <a:endParaRPr lang="en-US" sz="20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98334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868" y="457200"/>
            <a:ext cx="3932237" cy="1600200"/>
          </a:xfrm>
        </p:spPr>
        <p:txBody>
          <a:bodyPr/>
          <a:lstStyle/>
          <a:p>
            <a:r>
              <a:rPr lang="en-US" dirty="0" smtClean="0"/>
              <a:t>Heritage Foundation</a:t>
            </a:r>
            <a:endParaRPr lang="en-US" dirty="0"/>
          </a:p>
        </p:txBody>
      </p:sp>
      <p:sp>
        <p:nvSpPr>
          <p:cNvPr id="4" name="Text Placeholder 3"/>
          <p:cNvSpPr>
            <a:spLocks noGrp="1"/>
          </p:cNvSpPr>
          <p:nvPr>
            <p:ph type="body" sz="half" idx="2"/>
          </p:nvPr>
        </p:nvSpPr>
        <p:spPr>
          <a:xfrm>
            <a:off x="1250951" y="2068830"/>
            <a:ext cx="3932237" cy="4343400"/>
          </a:xfrm>
        </p:spPr>
        <p:txBody>
          <a:bodyPr>
            <a:normAutofit lnSpcReduction="10000"/>
          </a:bodyPr>
          <a:lstStyle/>
          <a:p>
            <a:r>
              <a:rPr lang="en-US" sz="2000" dirty="0" smtClean="0"/>
              <a:t>2009, Center for Religion and Civil Society</a:t>
            </a:r>
            <a:endParaRPr lang="en-US" dirty="0" smtClean="0"/>
          </a:p>
          <a:p>
            <a:r>
              <a:rPr lang="en-US" sz="1800" dirty="0" smtClean="0"/>
              <a:t>In this paper and others, Robert Rector specifically supports keeping TANF despite being “anti-welfare,” so that states can use the block grants as they wish.</a:t>
            </a:r>
          </a:p>
          <a:p>
            <a:r>
              <a:rPr lang="en-US" sz="1800" dirty="0" smtClean="0"/>
              <a:t>In the press, however, conservative legislators tell the public they are saving taxpayers money every time someone leaves the welfare rolls. As we saw from Rachel </a:t>
            </a:r>
            <a:r>
              <a:rPr lang="en-US" sz="1800" dirty="0" err="1" smtClean="0"/>
              <a:t>Gwilliam’s</a:t>
            </a:r>
            <a:r>
              <a:rPr lang="en-US" sz="1800" dirty="0" smtClean="0"/>
              <a:t> information, this is clearly untrue, since the block grant size isn’t reduced when the caseload falls.</a:t>
            </a:r>
            <a:endParaRPr lang="en-US" sz="1800" dirty="0"/>
          </a:p>
          <a:p>
            <a:r>
              <a:rPr lang="en-US" sz="2000" dirty="0" smtClean="0"/>
              <a:t>Waste, fraud and abuse by individuals vs. waste, fraud and abuse by states.</a:t>
            </a:r>
          </a:p>
          <a:p>
            <a:endParaRPr lang="en-US" sz="2000"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492" b="19492"/>
          <a:stretch>
            <a:fillRect/>
          </a:stretch>
        </p:blipFill>
        <p:spPr>
          <a:xfrm>
            <a:off x="5183188" y="987425"/>
            <a:ext cx="6172200" cy="5344795"/>
          </a:xfrm>
        </p:spPr>
      </p:pic>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1546602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0900" y="635832"/>
            <a:ext cx="7593932" cy="6494085"/>
          </a:xfrm>
          <a:prstGeom prst="rect">
            <a:avLst/>
          </a:prstGeom>
        </p:spPr>
        <p:txBody>
          <a:bodyPr wrap="square">
            <a:spAutoFit/>
          </a:bodyPr>
          <a:lstStyle/>
          <a:p>
            <a:r>
              <a:rPr lang="en-US" sz="2400" dirty="0" smtClean="0"/>
              <a:t>No guarantee of assistance, </a:t>
            </a:r>
          </a:p>
          <a:p>
            <a:r>
              <a:rPr lang="en-US" sz="2400" dirty="0" smtClean="0"/>
              <a:t>even for those proven eligible</a:t>
            </a:r>
          </a:p>
          <a:p>
            <a:endParaRPr lang="en-US" sz="3200" dirty="0"/>
          </a:p>
          <a:p>
            <a:r>
              <a:rPr lang="en-US" sz="2400" dirty="0" smtClean="0"/>
              <a:t>Behavior modification has become the main purpose of the program, not income support. America is spending billions of dollars a year on a massive behavior modification program that is anti-child, anti-gay</a:t>
            </a:r>
            <a:r>
              <a:rPr lang="en-US" sz="2400" smtClean="0"/>
              <a:t>, and </a:t>
            </a:r>
            <a:r>
              <a:rPr lang="en-US" sz="2400" dirty="0" smtClean="0"/>
              <a:t>anti-woman.</a:t>
            </a:r>
          </a:p>
          <a:p>
            <a:endParaRPr lang="en-US" sz="2400" dirty="0"/>
          </a:p>
          <a:p>
            <a:r>
              <a:rPr lang="en-US" sz="2400" dirty="0" smtClean="0"/>
              <a:t>Large bureaucracy and infrastructure are being funded to deliver aid to tiny percentages of all Americans in need</a:t>
            </a:r>
          </a:p>
          <a:p>
            <a:endParaRPr lang="en-US" sz="2400" dirty="0"/>
          </a:p>
          <a:p>
            <a:r>
              <a:rPr lang="en-US" sz="2400" dirty="0" smtClean="0"/>
              <a:t>States are fully aware that their benefit levels are inadequate and that they reach only a small portion of poor people</a:t>
            </a:r>
          </a:p>
          <a:p>
            <a:endParaRPr lang="en-US" sz="2400" dirty="0"/>
          </a:p>
          <a:p>
            <a:r>
              <a:rPr lang="en-US" sz="2400" dirty="0" smtClean="0"/>
              <a:t>The present system encourages waste, fraud and abuse by local legislators and state governments.</a:t>
            </a:r>
            <a:endParaRPr lang="en-US" sz="2400" dirty="0"/>
          </a:p>
        </p:txBody>
      </p:sp>
      <p:sp>
        <p:nvSpPr>
          <p:cNvPr id="2" name="Footer Placeholder 1"/>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4001819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4913" y="824356"/>
            <a:ext cx="6096000" cy="4524315"/>
          </a:xfrm>
          <a:prstGeom prst="rect">
            <a:avLst/>
          </a:prstGeom>
        </p:spPr>
        <p:txBody>
          <a:bodyPr>
            <a:spAutoFit/>
          </a:bodyPr>
          <a:lstStyle/>
          <a:p>
            <a:r>
              <a:rPr lang="en-US" sz="4800" dirty="0" smtClean="0">
                <a:solidFill>
                  <a:schemeClr val="accent6">
                    <a:lumMod val="75000"/>
                  </a:schemeClr>
                </a:solidFill>
              </a:rPr>
              <a:t>States are keeping significant amounts of their federal Temporary Assistance to Needy Families block grants  at the end of each year.</a:t>
            </a:r>
            <a:endParaRPr lang="en-US" sz="4800" dirty="0">
              <a:solidFill>
                <a:schemeClr val="accent6">
                  <a:lumMod val="75000"/>
                </a:schemeClr>
              </a:solidFill>
            </a:endParaRPr>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89024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2251075"/>
            <a:ext cx="10515600" cy="1325563"/>
          </a:xfrm>
        </p:spPr>
        <p:txBody>
          <a:bodyPr>
            <a:normAutofit fontScale="90000"/>
          </a:bodyPr>
          <a:lstStyle/>
          <a:p>
            <a:pPr algn="ctr"/>
            <a:r>
              <a:rPr lang="en-US" sz="7200" dirty="0" smtClean="0"/>
              <a:t/>
            </a:r>
            <a:br>
              <a:rPr lang="en-US" sz="7200" dirty="0" smtClean="0"/>
            </a:br>
            <a:r>
              <a:rPr lang="en-US" sz="7200" dirty="0" smtClean="0"/>
              <a:t/>
            </a:r>
            <a:br>
              <a:rPr lang="en-US" sz="7200" dirty="0" smtClean="0"/>
            </a:br>
            <a:r>
              <a:rPr lang="en-US" sz="8000" dirty="0" smtClean="0"/>
              <a:t>WTF?</a:t>
            </a:r>
            <a:r>
              <a:rPr lang="en-US" sz="7200" dirty="0"/>
              <a:t/>
            </a:r>
            <a:br>
              <a:rPr lang="en-US" sz="7200" dirty="0"/>
            </a:br>
            <a:r>
              <a:rPr lang="en-US" sz="7200" dirty="0" smtClean="0"/>
              <a:t/>
            </a:r>
            <a:br>
              <a:rPr lang="en-US" sz="7200" dirty="0" smtClean="0"/>
            </a:br>
            <a:endParaRPr lang="en-US" sz="7200"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198788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75105"/>
          </a:xfrm>
        </p:spPr>
        <p:txBody>
          <a:bodyPr>
            <a:normAutofit fontScale="90000"/>
          </a:bodyPr>
          <a:lstStyle/>
          <a:p>
            <a:r>
              <a:rPr lang="en-US" dirty="0" smtClean="0"/>
              <a:t>TANF Unspent </a:t>
            </a:r>
            <a:r>
              <a:rPr lang="en-US" dirty="0"/>
              <a:t>b</a:t>
            </a:r>
            <a:r>
              <a:rPr lang="en-US" dirty="0" smtClean="0"/>
              <a:t>lock grant portions 2011-2013</a:t>
            </a:r>
            <a:br>
              <a:rPr lang="en-US" dirty="0" smtClean="0"/>
            </a:br>
            <a:r>
              <a:rPr lang="en-US" dirty="0"/>
              <a:t/>
            </a:r>
            <a:br>
              <a:rPr lang="en-US" dirty="0"/>
            </a:b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7686303"/>
              </p:ext>
            </p:extLst>
          </p:nvPr>
        </p:nvGraphicFramePr>
        <p:xfrm>
          <a:off x="723900" y="2465703"/>
          <a:ext cx="10515600" cy="2506616"/>
        </p:xfrm>
        <a:graphic>
          <a:graphicData uri="http://schemas.openxmlformats.org/drawingml/2006/table">
            <a:tbl>
              <a:tblPr firstRow="1" bandRow="1">
                <a:tableStyleId>{5C22544A-7EE6-4342-B048-85BDC9FD1C3A}</a:tableStyleId>
              </a:tblPr>
              <a:tblGrid>
                <a:gridCol w="2628900"/>
                <a:gridCol w="2628900"/>
                <a:gridCol w="2628900"/>
                <a:gridCol w="2628900"/>
              </a:tblGrid>
              <a:tr h="769256">
                <a:tc>
                  <a:txBody>
                    <a:bodyPr/>
                    <a:lstStyle/>
                    <a:p>
                      <a:endParaRPr lang="en-US" dirty="0"/>
                    </a:p>
                  </a:txBody>
                  <a:tcPr/>
                </a:tc>
                <a:tc>
                  <a:txBody>
                    <a:bodyPr/>
                    <a:lstStyle/>
                    <a:p>
                      <a:r>
                        <a:rPr lang="en-US" dirty="0" smtClean="0"/>
                        <a:t>2011</a:t>
                      </a:r>
                      <a:endParaRPr lang="en-US" dirty="0"/>
                    </a:p>
                  </a:txBody>
                  <a:tcPr/>
                </a:tc>
                <a:tc>
                  <a:txBody>
                    <a:bodyPr/>
                    <a:lstStyle/>
                    <a:p>
                      <a:r>
                        <a:rPr lang="en-US" dirty="0" smtClean="0"/>
                        <a:t>2012</a:t>
                      </a:r>
                      <a:endParaRPr lang="en-US" dirty="0"/>
                    </a:p>
                  </a:txBody>
                  <a:tcPr/>
                </a:tc>
                <a:tc>
                  <a:txBody>
                    <a:bodyPr/>
                    <a:lstStyle/>
                    <a:p>
                      <a:r>
                        <a:rPr lang="en-US" dirty="0" smtClean="0"/>
                        <a:t>2013</a:t>
                      </a:r>
                      <a:endParaRPr lang="en-US" dirty="0"/>
                    </a:p>
                  </a:txBody>
                  <a:tcPr/>
                </a:tc>
              </a:tr>
              <a:tr h="445680">
                <a:tc>
                  <a:txBody>
                    <a:bodyPr/>
                    <a:lstStyle/>
                    <a:p>
                      <a:r>
                        <a:rPr lang="en-US" sz="3200" dirty="0" smtClean="0"/>
                        <a:t>W</a:t>
                      </a:r>
                      <a:r>
                        <a:rPr lang="en-US" dirty="0" smtClean="0"/>
                        <a:t>yoming</a:t>
                      </a:r>
                      <a:endParaRPr lang="en-US" dirty="0"/>
                    </a:p>
                  </a:txBody>
                  <a:tcPr/>
                </a:tc>
                <a:tc>
                  <a:txBody>
                    <a:bodyPr/>
                    <a:lstStyle/>
                    <a:p>
                      <a:r>
                        <a:rPr lang="en-US" dirty="0" smtClean="0"/>
                        <a:t>$32,000,000</a:t>
                      </a:r>
                      <a:endParaRPr lang="en-US" dirty="0"/>
                    </a:p>
                  </a:txBody>
                  <a:tcPr/>
                </a:tc>
                <a:tc>
                  <a:txBody>
                    <a:bodyPr/>
                    <a:lstStyle/>
                    <a:p>
                      <a:r>
                        <a:rPr lang="en-US" dirty="0" smtClean="0"/>
                        <a:t>$21,444,577</a:t>
                      </a:r>
                      <a:endParaRPr lang="en-US" dirty="0"/>
                    </a:p>
                  </a:txBody>
                  <a:tcPr/>
                </a:tc>
                <a:tc>
                  <a:txBody>
                    <a:bodyPr/>
                    <a:lstStyle/>
                    <a:p>
                      <a:r>
                        <a:rPr lang="en-US" dirty="0" smtClean="0"/>
                        <a:t>$21,237,376</a:t>
                      </a:r>
                      <a:endParaRPr lang="en-US" dirty="0"/>
                    </a:p>
                  </a:txBody>
                  <a:tcPr/>
                </a:tc>
              </a:tr>
              <a:tr h="445680">
                <a:tc>
                  <a:txBody>
                    <a:bodyPr/>
                    <a:lstStyle/>
                    <a:p>
                      <a:r>
                        <a:rPr lang="en-US" sz="3200" dirty="0" smtClean="0"/>
                        <a:t>T</a:t>
                      </a:r>
                      <a:r>
                        <a:rPr lang="en-US" dirty="0" smtClean="0"/>
                        <a:t>ennessee</a:t>
                      </a:r>
                      <a:endParaRPr lang="en-US" dirty="0"/>
                    </a:p>
                  </a:txBody>
                  <a:tcPr/>
                </a:tc>
                <a:tc>
                  <a:txBody>
                    <a:bodyPr/>
                    <a:lstStyle/>
                    <a:p>
                      <a:r>
                        <a:rPr lang="en-US" dirty="0" smtClean="0"/>
                        <a:t>$60,000,000</a:t>
                      </a:r>
                      <a:endParaRPr lang="en-US" dirty="0"/>
                    </a:p>
                  </a:txBody>
                  <a:tcPr/>
                </a:tc>
                <a:tc>
                  <a:txBody>
                    <a:bodyPr/>
                    <a:lstStyle/>
                    <a:p>
                      <a:r>
                        <a:rPr lang="en-US" dirty="0" smtClean="0"/>
                        <a:t>$20,474,496</a:t>
                      </a:r>
                      <a:endParaRPr lang="en-US" dirty="0"/>
                    </a:p>
                  </a:txBody>
                  <a:tcPr/>
                </a:tc>
                <a:tc>
                  <a:txBody>
                    <a:bodyPr/>
                    <a:lstStyle/>
                    <a:p>
                      <a:r>
                        <a:rPr lang="en-US" dirty="0" smtClean="0"/>
                        <a:t>$59,303,874</a:t>
                      </a:r>
                      <a:endParaRPr lang="en-US" dirty="0"/>
                    </a:p>
                  </a:txBody>
                  <a:tcPr/>
                </a:tc>
              </a:tr>
              <a:tr h="445680">
                <a:tc>
                  <a:txBody>
                    <a:bodyPr/>
                    <a:lstStyle/>
                    <a:p>
                      <a:r>
                        <a:rPr lang="en-US" sz="3200" dirty="0" smtClean="0"/>
                        <a:t>F</a:t>
                      </a:r>
                      <a:r>
                        <a:rPr lang="en-US" dirty="0" smtClean="0"/>
                        <a:t>lorida</a:t>
                      </a:r>
                      <a:endParaRPr lang="en-US" dirty="0"/>
                    </a:p>
                  </a:txBody>
                  <a:tcPr/>
                </a:tc>
                <a:tc>
                  <a:txBody>
                    <a:bodyPr/>
                    <a:lstStyle/>
                    <a:p>
                      <a:r>
                        <a:rPr lang="en-US" dirty="0" smtClean="0"/>
                        <a:t>$134,500,000</a:t>
                      </a:r>
                      <a:endParaRPr lang="en-US" dirty="0"/>
                    </a:p>
                  </a:txBody>
                  <a:tcPr/>
                </a:tc>
                <a:tc>
                  <a:txBody>
                    <a:bodyPr/>
                    <a:lstStyle/>
                    <a:p>
                      <a:r>
                        <a:rPr lang="en-US" dirty="0" smtClean="0"/>
                        <a:t>$87,466,822</a:t>
                      </a:r>
                      <a:endParaRPr lang="en-US" dirty="0"/>
                    </a:p>
                  </a:txBody>
                  <a:tcPr/>
                </a:tc>
                <a:tc>
                  <a:txBody>
                    <a:bodyPr/>
                    <a:lstStyle/>
                    <a:p>
                      <a:r>
                        <a:rPr lang="en-US" dirty="0" smtClean="0"/>
                        <a:t>$493,863</a:t>
                      </a:r>
                      <a:endParaRPr lang="en-US" dirty="0"/>
                    </a:p>
                  </a:txBody>
                  <a:tcPr/>
                </a:tc>
              </a:tr>
            </a:tbl>
          </a:graphicData>
        </a:graphic>
      </p:graphicFrame>
      <p:sp>
        <p:nvSpPr>
          <p:cNvPr id="7" name="Rectangle 6"/>
          <p:cNvSpPr/>
          <p:nvPr/>
        </p:nvSpPr>
        <p:spPr>
          <a:xfrm>
            <a:off x="838200" y="5182076"/>
            <a:ext cx="9105900" cy="923330"/>
          </a:xfrm>
          <a:prstGeom prst="rect">
            <a:avLst/>
          </a:prstGeom>
        </p:spPr>
        <p:txBody>
          <a:bodyPr wrap="square">
            <a:spAutoFit/>
          </a:bodyPr>
          <a:lstStyle/>
          <a:p>
            <a:endParaRPr lang="en-US" i="1" dirty="0"/>
          </a:p>
          <a:p>
            <a:r>
              <a:rPr lang="en-US" i="1" dirty="0" smtClean="0"/>
              <a:t>Urban Institute, Welfare Rules </a:t>
            </a:r>
            <a:r>
              <a:rPr lang="en-US" i="1" dirty="0" err="1" smtClean="0"/>
              <a:t>Databook</a:t>
            </a:r>
            <a:r>
              <a:rPr lang="en-US" i="1" dirty="0" smtClean="0"/>
              <a:t>, 2012</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40203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88322" y="-46890"/>
            <a:ext cx="5615356" cy="6858000"/>
          </a:xfrm>
          <a:prstGeom prst="rect">
            <a:avLst/>
          </a:prstGeom>
        </p:spPr>
      </p:pic>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95909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 (2013)</a:t>
            </a:r>
            <a:endParaRPr lang="en-US" dirty="0"/>
          </a:p>
        </p:txBody>
      </p:sp>
      <p:sp>
        <p:nvSpPr>
          <p:cNvPr id="3" name="Content Placeholder 2"/>
          <p:cNvSpPr>
            <a:spLocks noGrp="1"/>
          </p:cNvSpPr>
          <p:nvPr>
            <p:ph sz="half" idx="1"/>
          </p:nvPr>
        </p:nvSpPr>
        <p:spPr/>
        <p:txBody>
          <a:bodyPr/>
          <a:lstStyle/>
          <a:p>
            <a:pPr marL="0" indent="0">
              <a:buNone/>
            </a:pPr>
            <a:r>
              <a:rPr lang="en-US" dirty="0" smtClean="0"/>
              <a:t>Population:	583,223</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smtClean="0"/>
              <a:t>Population below FPL:</a:t>
            </a:r>
            <a:r>
              <a:rPr lang="en-US" dirty="0"/>
              <a:t>	</a:t>
            </a:r>
            <a:r>
              <a:rPr lang="en-US" dirty="0" smtClean="0"/>
              <a:t>64,154</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Wyoming TANF recipients:</a:t>
            </a:r>
            <a:endParaRPr lang="en-US" dirty="0"/>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193404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740" y="1243012"/>
            <a:ext cx="9052560" cy="1325563"/>
          </a:xfrm>
        </p:spPr>
        <p:txBody>
          <a:bodyPr/>
          <a:lstStyle/>
          <a:p>
            <a:r>
              <a:rPr lang="en-US" dirty="0" smtClean="0"/>
              <a:t>Wyoming TANF caseload (individuals) 				2013</a:t>
            </a:r>
            <a:endParaRPr lang="en-US" dirty="0"/>
          </a:p>
        </p:txBody>
      </p:sp>
      <p:sp>
        <p:nvSpPr>
          <p:cNvPr id="3" name="Content Placeholder 2"/>
          <p:cNvSpPr>
            <a:spLocks noGrp="1"/>
          </p:cNvSpPr>
          <p:nvPr>
            <p:ph sz="half" idx="1"/>
          </p:nvPr>
        </p:nvSpPr>
        <p:spPr>
          <a:xfrm>
            <a:off x="838200" y="2800349"/>
            <a:ext cx="10515600" cy="3376613"/>
          </a:xfrm>
        </p:spPr>
        <p:txBody>
          <a:bodyPr/>
          <a:lstStyle/>
          <a:p>
            <a:pPr marL="0" indent="0">
              <a:buNone/>
            </a:pPr>
            <a:endParaRPr lang="en-US" dirty="0" smtClean="0"/>
          </a:p>
          <a:p>
            <a:pPr marL="0" indent="0">
              <a:buNone/>
            </a:pPr>
            <a:endParaRPr lang="en-US" dirty="0"/>
          </a:p>
          <a:p>
            <a:pPr marL="0" indent="0">
              <a:buNone/>
            </a:pPr>
            <a:r>
              <a:rPr lang="en-US" sz="4400" dirty="0" smtClean="0"/>
              <a:t>					</a:t>
            </a:r>
            <a:r>
              <a:rPr lang="en-US" sz="5400" dirty="0" smtClean="0"/>
              <a:t>674</a:t>
            </a:r>
            <a:endParaRPr lang="en-US" sz="5400" dirty="0"/>
          </a:p>
        </p:txBody>
      </p:sp>
      <p:sp>
        <p:nvSpPr>
          <p:cNvPr id="4" name="Content Placeholder 3"/>
          <p:cNvSpPr>
            <a:spLocks noGrp="1"/>
          </p:cNvSpPr>
          <p:nvPr>
            <p:ph sz="half" idx="2"/>
          </p:nvPr>
        </p:nvSpPr>
        <p:spPr/>
        <p:txBody>
          <a:bodyPr/>
          <a:lstStyle/>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329543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29442" cy="1600200"/>
          </a:xfrm>
        </p:spPr>
        <p:txBody>
          <a:bodyPr>
            <a:normAutofit fontScale="90000"/>
          </a:bodyPr>
          <a:lstStyle/>
          <a:p>
            <a:r>
              <a:rPr lang="en-US" dirty="0" smtClean="0"/>
              <a:t>Spent portion of block grant:</a:t>
            </a:r>
            <a:br>
              <a:rPr lang="en-US" dirty="0" smtClean="0"/>
            </a:br>
            <a:r>
              <a:rPr lang="en-US" dirty="0"/>
              <a:t/>
            </a:r>
            <a:br>
              <a:rPr lang="en-US" dirty="0"/>
            </a:br>
            <a:r>
              <a:rPr lang="en-US" dirty="0"/>
              <a:t>$</a:t>
            </a:r>
            <a:r>
              <a:rPr lang="en-US" dirty="0" smtClean="0"/>
              <a:t>32,785,778</a:t>
            </a:r>
            <a:endParaRPr lang="en-US" dirty="0"/>
          </a:p>
        </p:txBody>
      </p:sp>
      <p:sp>
        <p:nvSpPr>
          <p:cNvPr id="4" name="Text Placeholder 3"/>
          <p:cNvSpPr>
            <a:spLocks noGrp="1"/>
          </p:cNvSpPr>
          <p:nvPr>
            <p:ph type="body" sz="half" idx="2"/>
          </p:nvPr>
        </p:nvSpPr>
        <p:spPr>
          <a:xfrm>
            <a:off x="839788" y="2057399"/>
            <a:ext cx="3932237" cy="4225925"/>
          </a:xfrm>
        </p:spPr>
        <p:txBody>
          <a:bodyPr>
            <a:normAutofit fontScale="77500" lnSpcReduction="20000"/>
          </a:bodyPr>
          <a:lstStyle/>
          <a:p>
            <a:endParaRPr lang="en-US" dirty="0" smtClean="0"/>
          </a:p>
          <a:p>
            <a:r>
              <a:rPr lang="en-US" sz="2400" dirty="0" smtClean="0"/>
              <a:t>Divided by 674 = $48,643.58 spent per TANF recipient annually</a:t>
            </a:r>
          </a:p>
          <a:p>
            <a:endParaRPr lang="en-US" sz="2400" dirty="0"/>
          </a:p>
          <a:p>
            <a:r>
              <a:rPr lang="en-US" sz="2800" dirty="0" smtClean="0"/>
              <a:t>Unspent portion: </a:t>
            </a:r>
          </a:p>
          <a:p>
            <a:r>
              <a:rPr lang="en-US" sz="2800" dirty="0" smtClean="0"/>
              <a:t>$21,237,376</a:t>
            </a:r>
            <a:endParaRPr lang="en-US" sz="2800" dirty="0"/>
          </a:p>
          <a:p>
            <a:r>
              <a:rPr lang="en-US" sz="2400" dirty="0" smtClean="0"/>
              <a:t>Divided by 674 = $31,509.45</a:t>
            </a:r>
          </a:p>
          <a:p>
            <a:endParaRPr lang="en-US" sz="2400" dirty="0"/>
          </a:p>
          <a:p>
            <a:r>
              <a:rPr lang="en-US" sz="2400" dirty="0" smtClean="0"/>
              <a:t>Only 11 percent of block grant is disbursed to eligible people as cash; the rest is spent in non-cash categories.</a:t>
            </a:r>
          </a:p>
          <a:p>
            <a:endParaRPr lang="en-US" sz="2400" dirty="0"/>
          </a:p>
          <a:p>
            <a:r>
              <a:rPr lang="en-US" sz="4400" dirty="0" smtClean="0"/>
              <a:t>		?</a:t>
            </a:r>
          </a:p>
          <a:p>
            <a:endParaRPr lang="en-US" sz="2400" dirty="0"/>
          </a:p>
          <a:p>
            <a:endParaRPr lang="en-US" sz="2400" dirty="0"/>
          </a:p>
        </p:txBody>
      </p:sp>
      <p:sp>
        <p:nvSpPr>
          <p:cNvPr id="10" name="Content Placeholder 9"/>
          <p:cNvSpPr>
            <a:spLocks noGrp="1"/>
          </p:cNvSpPr>
          <p:nvPr>
            <p:ph idx="1"/>
          </p:nvPr>
        </p:nvSpPr>
        <p:spPr>
          <a:xfrm>
            <a:off x="5697538" y="1409700"/>
            <a:ext cx="6172200" cy="4873625"/>
          </a:xfrm>
        </p:spPr>
        <p:txBody>
          <a:bodyPr/>
          <a:lstStyle/>
          <a:p>
            <a:pPr marL="0" indent="0">
              <a:buNone/>
            </a:pPr>
            <a:endParaRPr lang="en-US" dirty="0"/>
          </a:p>
          <a:p>
            <a:pPr marL="0" indent="0">
              <a:buNone/>
            </a:pPr>
            <a:endParaRPr lang="en-US" dirty="0" smtClean="0"/>
          </a:p>
        </p:txBody>
      </p:sp>
      <p:sp>
        <p:nvSpPr>
          <p:cNvPr id="11" name="Title 1"/>
          <p:cNvSpPr txBox="1">
            <a:spLocks/>
          </p:cNvSpPr>
          <p:nvPr/>
        </p:nvSpPr>
        <p:spPr>
          <a:xfrm>
            <a:off x="6467158" y="994410"/>
            <a:ext cx="3932237" cy="44919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dirty="0"/>
          </a:p>
        </p:txBody>
      </p:sp>
      <p:pic>
        <p:nvPicPr>
          <p:cNvPr id="14" name="Picture 13"/>
          <p:cNvPicPr>
            <a:picLocks noChangeAspect="1"/>
          </p:cNvPicPr>
          <p:nvPr/>
        </p:nvPicPr>
        <p:blipFill>
          <a:blip r:embed="rId2"/>
          <a:stretch>
            <a:fillRect/>
          </a:stretch>
        </p:blipFill>
        <p:spPr>
          <a:xfrm>
            <a:off x="7027545" y="1589087"/>
            <a:ext cx="3371850" cy="4514850"/>
          </a:xfrm>
          <a:prstGeom prst="rect">
            <a:avLst/>
          </a:prstGeom>
        </p:spPr>
      </p:pic>
      <p:sp>
        <p:nvSpPr>
          <p:cNvPr id="3" name="Footer Placeholder 2"/>
          <p:cNvSpPr>
            <a:spLocks noGrp="1"/>
          </p:cNvSpPr>
          <p:nvPr>
            <p:ph type="ftr" sz="quarter" idx="11"/>
          </p:nvPr>
        </p:nvSpPr>
        <p:spPr/>
        <p:txBody>
          <a:bodyPr/>
          <a:lstStyle/>
          <a:p>
            <a:r>
              <a:rPr lang="en-US" smtClean="0"/>
              <a:t>Diane R. Pagen, LMSW, Rutgers University Graduate School of Social Work, 2015</a:t>
            </a:r>
            <a:endParaRPr lang="en-US"/>
          </a:p>
        </p:txBody>
      </p:sp>
    </p:spTree>
    <p:extLst>
      <p:ext uri="{BB962C8B-B14F-4D97-AF65-F5344CB8AC3E}">
        <p14:creationId xmlns:p14="http://schemas.microsoft.com/office/powerpoint/2010/main" val="2191109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1814</Words>
  <Application>Microsoft Office PowerPoint</Application>
  <PresentationFormat>Widescreen</PresentationFormat>
  <Paragraphs>200</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Unspent  Temporary Assistance to Needy Families (“welfare”) Block Grants: Nothing to spend it on?</vt:lpstr>
      <vt:lpstr>PowerPoint Presentation</vt:lpstr>
      <vt:lpstr>PowerPoint Presentation</vt:lpstr>
      <vt:lpstr>  WTF?  </vt:lpstr>
      <vt:lpstr>TANF Unspent block grant portions 2011-2013  </vt:lpstr>
      <vt:lpstr>PowerPoint Presentation</vt:lpstr>
      <vt:lpstr>Wyoming (2013)</vt:lpstr>
      <vt:lpstr>Wyoming TANF caseload (individuals)     2013</vt:lpstr>
      <vt:lpstr>Spent portion of block grant:  $32,785,778</vt:lpstr>
      <vt:lpstr>PowerPoint Presentation</vt:lpstr>
      <vt:lpstr> What people need vs. what people get  </vt:lpstr>
      <vt:lpstr>   Purposes of TANF</vt:lpstr>
      <vt:lpstr>Behavior modification </vt:lpstr>
      <vt:lpstr>The bulk of block grant funds that are spent are spent for programs related to paid work, resume writing, etc.  In all three of the states shown as examples, more than 80 percent of the block grant is spent on non-cash, compulsory work activities.</vt:lpstr>
      <vt:lpstr>Hi, Diane -   Here are the responses to your questions.  If you need additional clarification, please let us know.  Have a wonderful weekend!   Sincerely,   Rachel Gwilliam U.S. Administration for Children and Families Washington, D.C.     If states don't have to return the money to the federal government, what tends to become of those funds?   The funds remain available to the state until they are spent.   How specifically have they been used in years they were unspent?   For most purposes, the funds can be spent in the same manner as current year block grant funds.  The most notable exception is that “carryover” funds cannot be transferred.  Prior to the Deficit Reduction Act of 2005, they could only be spent on “assistance.”   For example, in 2009 Florida had $6.9 million in unspent and unobligated TANF funds. Did they spend it and on what specifically? TANF categories? Something other then TANF but related to poverty? Then in 2012 Florida had $87 million unspent and unobligated. Did the unspent and unobligated from the prior years get figured into that $87 million, or is that $87 million only from 2012?   Generally, federal TANF and state MOE funds can be spent on a wide variety of activities, as long as they meet a TANF purpose (and for MOE are for individuals in an “eligible family”).  We do not track state spending by current vs. carryover funds, but our website does have detailed information on state spending categories.  For example, in FY 2013, the table on p. 30 shows the specific categories of expenditures in Florida; see: http://www.acf.hhs.gov/sites/default/files/ofa/fy_2013_expenditures.pdf.  About one-third of Florida’s spending is in a category called “Other.”  We have revised our financial data forms, effective FY 2015, to obtain more detailed information about spending categories. (my emphasis)   The next question is specific to Wyoming. Wyoming has 58,000 people with incomes below the federal poverty line in 2012. It had only 710 individuals enrolled in its TANF program. Its federal block grant was $44,300,000 in 2013, however. There seems to be both an irregularity in the percentage of Wyoming residents who are TANF recipients vs. the number of people income eligible that cannot be explained, even if we surmise that some of these people will be eligible for Supplemental Security Income or UI and other programs. Furthermore, the amount of its block grant seems disproportionate to the number of people the state of Wyoming serves. Is there an explanation for these two items? Does the state of Wyoming provide any explanation for this, and is there any consequence for the low uptake (enrollment) in terms of the next year's block grant size?  TANF was created in 1996 as a block grant.  It gave states considerable flexibility to design their programs, including which families to target and how to use their funds.  You will note on p. 71 of the above referenced website that Wyoming spends 12 percent of its funds on assistance; the remainder goes to other types of programs that serve low-income families and meet a TANF purpose.  As to why the state has a low take-up rate, we suggest you contact the state.    The federal TANF block grant to Wyoming is derived from section 403 of the Social Security Act.  The amount of each state family assistance grant (SFAG) remains constant unless there are reductions due to the implementation of a Tribal TANF program within the state.  The federal TANF block grant is NOT adjusted based on increases or decreases in the caseload size.     My additional question as I asked it on the phone is whether the feds have sought to legislate any limitations, or new policy guidelines for states to set benefit levels closer to their own declared Standard of Need to address the erosion of the value of the benefit. Also, what is the federal position on family caps is the 21 states that have them, and isn't it a problem given that the family cap states refer pregnant women to abortion providers as an alternative to adding the child to their benefit case? Final question: Does the federal government have any policy proposal, legislation, etc. to address clearly in adequate state level policy such as the LA "flat grant" policy in setting benefit levels?   Congress created TANF as a block grant; the law specifically limited the role of the Executive Branch in section 417 of the Social Security Act:  “No officer or employee of the Federal Government may regulate the conduct of States under this part or enforce any provision of this part, except to the extent expressly provided in this part.”  Regarding an Administration backed legislative proposal on TANF standards of need, no such proposal has been introduced.     </vt:lpstr>
      <vt:lpstr>Q: The next question is specific to Wyoming. Wyoming has 58,000 people with incomes below the federal poverty line in 2012. It had only 710 individuals enrolled in its TANF program. Its federal block grant was $44,300,000 in 2013, however. There seems to be both an irregularity in the percentage of Wyoming residents who are TANF recipients vs. the number of people income eligible that cannot be explained, even if we surmise that some of these people will be eligible for Supplemental Security Income or UI and other programs. Furthermore, the amount of its block grant seems disproportionate to the number of people the state of Wyoming serves. Is there an explanation for these two items? Does the state of Wyoming provide any explanation for this, and is there any consequence for the low uptake (enrollment) in terms of the next year's block grant size?   A: TANF was created in 1996 as a block grant.  It gave states considerable flexibility to design their programs, including which families to target and how to use their funds.  You will note on p. 71 of the above referenced website that Wyoming spends 12 percent of its funds on assistance; the remainder goes to other types of programs that serve low-income families and meet a TANF purpose.  As to why the state has a low take-up rate, we suggest you contact the state.    The federal TANF block grant to Wyoming is derived from section 403 of the Social Security Act.  The amount of each state family assistance grant (SFAG) remains constant unless there are reductions due to the implementation of a Tribal TANF program within the state.  The federal TANF block grant is NOT adjusted based on increases or decreases in the caseload size. </vt:lpstr>
      <vt:lpstr>One effect of low TANF uptake and inadequate cash assistance: Child deaths</vt:lpstr>
      <vt:lpstr>Portions of TANF block grants go unspent in nearly every state, going back several years.</vt:lpstr>
      <vt:lpstr>PowerPoint Presentation</vt:lpstr>
      <vt:lpstr>PowerPoint Presentation</vt:lpstr>
      <vt:lpstr>What to do when your country won’t distribute income #2</vt:lpstr>
      <vt:lpstr>What to do when your country won’t distribute income #3</vt:lpstr>
      <vt:lpstr>What to do when your country won’t distribute income #4</vt:lpstr>
      <vt:lpstr>PowerPoint Presentation</vt:lpstr>
      <vt:lpstr> Strategies to get along without an income safety net</vt:lpstr>
      <vt:lpstr>The Dastardly Plan</vt:lpstr>
      <vt:lpstr>Heritage Foundation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Unspent TANF (“welfare”) Block Grants</dc:title>
  <dc:creator>Diane Pagen</dc:creator>
  <cp:lastModifiedBy>Diane Pagen</cp:lastModifiedBy>
  <cp:revision>175</cp:revision>
  <dcterms:created xsi:type="dcterms:W3CDTF">2015-02-18T18:23:57Z</dcterms:created>
  <dcterms:modified xsi:type="dcterms:W3CDTF">2015-02-23T02:36:00Z</dcterms:modified>
</cp:coreProperties>
</file>